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8"/>
  </p:notesMasterIdLst>
  <p:handoutMasterIdLst>
    <p:handoutMasterId r:id="rId39"/>
  </p:handoutMasterIdLst>
  <p:sldIdLst>
    <p:sldId id="1368" r:id="rId5"/>
    <p:sldId id="1483" r:id="rId6"/>
    <p:sldId id="1398" r:id="rId7"/>
    <p:sldId id="1379" r:id="rId8"/>
    <p:sldId id="1528" r:id="rId9"/>
    <p:sldId id="1529" r:id="rId10"/>
    <p:sldId id="1520" r:id="rId11"/>
    <p:sldId id="1510" r:id="rId12"/>
    <p:sldId id="1511" r:id="rId13"/>
    <p:sldId id="1503" r:id="rId14"/>
    <p:sldId id="1512" r:id="rId15"/>
    <p:sldId id="1523" r:id="rId16"/>
    <p:sldId id="1526" r:id="rId17"/>
    <p:sldId id="1364" r:id="rId18"/>
    <p:sldId id="1513" r:id="rId19"/>
    <p:sldId id="1504" r:id="rId20"/>
    <p:sldId id="1514" r:id="rId21"/>
    <p:sldId id="1524" r:id="rId22"/>
    <p:sldId id="1515" r:id="rId23"/>
    <p:sldId id="1516" r:id="rId24"/>
    <p:sldId id="1505" r:id="rId25"/>
    <p:sldId id="1517" r:id="rId26"/>
    <p:sldId id="1525" r:id="rId27"/>
    <p:sldId id="1518" r:id="rId28"/>
    <p:sldId id="1530" r:id="rId29"/>
    <p:sldId id="1519" r:id="rId30"/>
    <p:sldId id="1506" r:id="rId31"/>
    <p:sldId id="1521" r:id="rId32"/>
    <p:sldId id="1522" r:id="rId33"/>
    <p:sldId id="1531" r:id="rId34"/>
    <p:sldId id="1527" r:id="rId35"/>
    <p:sldId id="1500" r:id="rId36"/>
    <p:sldId id="1501" r:id="rId37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Invent 2018 Template (Light)" id="{D5BB76F4-83CF-43C2-B768-FA13CADF33A0}">
          <p14:sldIdLst>
            <p14:sldId id="1368"/>
            <p14:sldId id="1483"/>
            <p14:sldId id="1398"/>
            <p14:sldId id="1379"/>
            <p14:sldId id="1528"/>
            <p14:sldId id="1529"/>
            <p14:sldId id="1520"/>
            <p14:sldId id="1510"/>
            <p14:sldId id="1511"/>
            <p14:sldId id="1503"/>
            <p14:sldId id="1512"/>
            <p14:sldId id="1523"/>
            <p14:sldId id="1526"/>
            <p14:sldId id="1364"/>
            <p14:sldId id="1513"/>
            <p14:sldId id="1504"/>
            <p14:sldId id="1514"/>
            <p14:sldId id="1524"/>
            <p14:sldId id="1515"/>
            <p14:sldId id="1516"/>
            <p14:sldId id="1505"/>
            <p14:sldId id="1517"/>
            <p14:sldId id="1525"/>
            <p14:sldId id="1518"/>
            <p14:sldId id="1530"/>
            <p14:sldId id="1519"/>
            <p14:sldId id="1506"/>
            <p14:sldId id="1521"/>
            <p14:sldId id="1522"/>
            <p14:sldId id="1531"/>
            <p14:sldId id="1527"/>
            <p14:sldId id="1500"/>
            <p14:sldId id="15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232AA"/>
    <a:srgbClr val="000000"/>
    <a:srgbClr val="282828"/>
    <a:srgbClr val="150454"/>
    <a:srgbClr val="2D93AA"/>
    <a:srgbClr val="00BBC9"/>
    <a:srgbClr val="F3F3F3"/>
    <a:srgbClr val="144D63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69" autoAdjust="0"/>
    <p:restoredTop sz="72397" autoAdjust="0"/>
  </p:normalViewPr>
  <p:slideViewPr>
    <p:cSldViewPr snapToGrid="0">
      <p:cViewPr varScale="1">
        <p:scale>
          <a:sx n="57" d="100"/>
          <a:sy n="57" d="100"/>
        </p:scale>
        <p:origin x="524" y="52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1684" y="4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 2018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BB702-E265-E34A-BDE0-A7FC310AB52F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11/27/2018 2:07 PM</a:t>
            </a:fld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ReInvent 2018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CA8E1BB1-B036-4140-B110-296DC0701D04}" type="datetime8">
              <a:rPr lang="en-US" smtClean="0"/>
              <a:pPr/>
              <a:t>11/27/2018 2:07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785AE33-8762-CB48-8069-61FC714534F0}" type="datetime8">
              <a:rPr lang="en-US" smtClean="0"/>
              <a:t>11/27/2018 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37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11/27/2018 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00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94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20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03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11/27/2018 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11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96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11/27/2018 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59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36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055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11/27/2018 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11/27/2018 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08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9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11/27/2018 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07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36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415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11/27/2018 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702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0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135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11/27/2018 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135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36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11/27/2018 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5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11/27/2018 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73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7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11/27/2018 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546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238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98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45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11/27/2018 2:07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31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7FC9AB-5A24-4F03-AB8E-CD7B5DC67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E005A7-7E65-4756-AF89-359FFFE7B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933950" y="3571875"/>
            <a:ext cx="47625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3088" y="1427011"/>
            <a:ext cx="14017752" cy="5716067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85784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5381842" y="7539582"/>
            <a:ext cx="5752323" cy="33809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2"/>
            <a:ext cx="6260590" cy="161854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766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0"/>
            <a:ext cx="14630400" cy="82296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539475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5F48DB9-E331-4285-B61A-75E6B3CDC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6E69C37-0E9D-4E22-B18B-5FB52E08D9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 bwMode="white"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4F7393F9-7DE2-4793-AE05-B703B6A04CC0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D2A5F9-316C-48CC-91AF-19A9F7E231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817AB2-910C-4EAB-9E81-DE1CAA45A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2675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21E2688-9EDC-44C8-AB54-F252F02631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5E22ACB9-3FBB-4163-854B-1872E507527F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F0FF8-243A-4646-9A71-94F1BB4448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30E0C0E-3815-4E11-BC7C-EEB5663659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96063D-1536-449F-A00B-E268CC2AA7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5ADF30AA-1F86-4F01-8C7D-0690021D0507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960AA6-5521-4B06-B6AC-DD11063C89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3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13768388" cy="4665893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A0BBF39-37AF-47AC-9F11-E2AE188561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A20EC1B5-0B55-4E72-AE30-BC28708838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1509A3-C6BB-4BFF-BA57-4AC79A2B6B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6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64787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004189D-3801-4EBD-B94A-F530EEFC9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278807CA-43ED-4DE6-AA75-223266EAF5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B38C6-EA35-4420-8120-7B1B0C159F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24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B272B3-8328-4907-A1D0-C4701AFA5A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2225993"/>
            <a:ext cx="12910746" cy="2692450"/>
          </a:xfrm>
        </p:spPr>
        <p:txBody>
          <a:bodyPr lIns="182880" tIns="146304" rIns="182880" bIns="146304"/>
          <a:lstStyle>
            <a:lvl1pPr marL="171450" indent="-17145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233160" y="5454968"/>
            <a:ext cx="7001828" cy="683264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DE7406F-C142-4253-8E50-E2353A9D4368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94A427-1C24-42D8-AD2B-F4589D29F0F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834436B-15A7-4747-8E82-8F4E178B11DA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652963"/>
            <a:ext cx="10458448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1471315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F306402-1ADF-431A-8AE8-7631253E61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6F758A9E-D98A-4B48-B7C9-FD59B2A7D71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566F41-648E-4417-9E66-27248ED9960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1B0BE7-3531-4E8A-9D4D-0367740EC5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DC58E341-80E0-40C1-A817-EA0189E537B2}"/>
              </a:ext>
            </a:extLst>
          </p:cNvPr>
          <p:cNvSpPr/>
          <p:nvPr userDrawn="1"/>
        </p:nvSpPr>
        <p:spPr bwMode="auto">
          <a:xfrm flipH="1">
            <a:off x="10667998" y="6012164"/>
            <a:ext cx="3962401" cy="2217435"/>
          </a:xfrm>
          <a:prstGeom prst="round1Rect">
            <a:avLst>
              <a:gd name="adj" fmla="val 50000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235192"/>
            <a:ext cx="6130439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white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/>
              <a:t>Thank you!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ED359B6-C742-4634-8154-0667621E7B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8B2FD-3428-4909-AECD-E6569E6CB58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DBA76A-67AD-4D0F-B5AE-B2514E622D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3401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3018A1-59F7-4D49-951E-8BFF42523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6"/>
            <a:ext cx="14630400" cy="8222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84F0FD-5FCF-4285-AF1C-46A66C34FEA4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30FC2A-8A88-4BBB-82D2-6C57A331C334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9C833CB-672E-4B58-86F4-7FAD023ABD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6F2D8E4F-0213-462E-9934-13477934AA9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FD5DBD-46FF-4539-BFC6-0371E8AF7FA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49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8C15ED1-452D-4574-8DD0-C870CFEB61F8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68B2198-51FF-4F73-A76C-C4BEB5D156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C4DC91-B620-47BE-9CA0-A1AD3B5565A5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59209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1" y="4652963"/>
            <a:ext cx="5238749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562600" y="4652963"/>
            <a:ext cx="5219697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8C62D77-2C56-4D46-91C3-08E7928F0E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5EEDF370-C457-46EC-88CC-5063E17BD7F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1B9457-9802-423C-BECD-0F9A95E968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6542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56DB20C-1366-4BCE-BAF7-42085FFD5FEA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0797F60-6057-49A9-B28D-E9AD5A0443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28AED-ED50-4A93-A694-DD096ED6880D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23088" y="2330011"/>
            <a:ext cx="10459211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23851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3C66111-A5DF-40D5-A01B-0A66C984B0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914593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673D9BF-43B5-4C63-9CF5-575796F7042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505335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B32F013-7331-4308-BE12-DAA154E17D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DEC48B1B-82A6-47F4-B792-736B61EF228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580B0E-2BA8-4236-A6DE-431C4F820B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0594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6140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746288" indent="-342900">
              <a:buFont typeface="Arial" panose="020B0604020202020204" pitchFamily="34" charset="0"/>
              <a:buChar char="•"/>
              <a:defRPr/>
            </a:lvl2pPr>
            <a:lvl3pPr marL="1015213" indent="-342900">
              <a:buFont typeface="Arial" panose="020B0604020202020204" pitchFamily="34" charset="0"/>
              <a:buChar char="•"/>
              <a:defRPr/>
            </a:lvl3pPr>
            <a:lvl4pPr marL="1284138" indent="-342900">
              <a:buFont typeface="Arial" panose="020B0604020202020204" pitchFamily="34" charset="0"/>
              <a:buChar char="•"/>
              <a:defRPr/>
            </a:lvl4pPr>
            <a:lvl5pPr marL="1553063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35230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110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098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BCACA1-7BB4-4471-9FF2-E4F6C16B4CB9}"/>
              </a:ext>
            </a:extLst>
          </p:cNvPr>
          <p:cNvGrpSpPr/>
          <p:nvPr userDrawn="1"/>
        </p:nvGrpSpPr>
        <p:grpSpPr>
          <a:xfrm>
            <a:off x="538162" y="7391466"/>
            <a:ext cx="13577205" cy="507169"/>
            <a:chOff x="538162" y="7391466"/>
            <a:chExt cx="13577205" cy="5071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FCFA55-EEA4-4747-9E44-1B7F848E4AE1}"/>
                </a:ext>
              </a:extLst>
            </p:cNvPr>
            <p:cNvGrpSpPr/>
            <p:nvPr userDrawn="1"/>
          </p:nvGrpSpPr>
          <p:grpSpPr>
            <a:xfrm>
              <a:off x="538162" y="7391466"/>
              <a:ext cx="8758239" cy="275763"/>
              <a:chOff x="538162" y="7391466"/>
              <a:chExt cx="8758239" cy="275763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F322CA83-7AF2-4702-90FA-7DE2D26A1E0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25"/>
                  </a:ext>
                </a:extLst>
              </a:blip>
              <a:stretch>
                <a:fillRect/>
              </a:stretch>
            </p:blipFill>
            <p:spPr>
              <a:xfrm>
                <a:off x="538162" y="7391466"/>
                <a:ext cx="1074737" cy="245040"/>
              </a:xfrm>
              <a:prstGeom prst="rect">
                <a:avLst/>
              </a:prstGeom>
            </p:spPr>
          </p:pic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7844DB65-7BC5-46FD-90A0-CE01B3D0D3C6}"/>
                  </a:ext>
                </a:extLst>
              </p:cNvPr>
              <p:cNvSpPr txBox="1">
                <a:spLocks noChangeArrowheads="1"/>
              </p:cNvSpPr>
              <p:nvPr userDrawn="1"/>
            </p:nvSpPr>
            <p:spPr bwMode="auto">
              <a:xfrm>
                <a:off x="5334001" y="7528730"/>
                <a:ext cx="396240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r>
                  <a:rPr lang="en-US" altLang="x-none" sz="900" b="0" i="0" dirty="0">
                    <a:solidFill>
                      <a:schemeClr val="tx1"/>
                    </a:solidFill>
                    <a:latin typeface="Amazon Ember" charset="0"/>
                    <a:ea typeface="Amazon Ember" charset="0"/>
                    <a:cs typeface="Amazon Ember" charset="0"/>
                  </a:rPr>
                  <a:t>© 2018, Amazon Web Services, Inc. or its affiliates. All rights reserved.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E29358-EE88-4AE2-BDF5-D848D2846C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1096" y="7434072"/>
              <a:ext cx="774271" cy="464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66" r:id="rId2"/>
    <p:sldLayoutId id="2147484360" r:id="rId3"/>
    <p:sldLayoutId id="2147484361" r:id="rId4"/>
    <p:sldLayoutId id="2147484337" r:id="rId5"/>
    <p:sldLayoutId id="2147484372" r:id="rId6"/>
    <p:sldLayoutId id="2147484440" r:id="rId7"/>
    <p:sldLayoutId id="2147484359" r:id="rId8"/>
    <p:sldLayoutId id="2147484441" r:id="rId9"/>
    <p:sldLayoutId id="2147484369" r:id="rId10"/>
    <p:sldLayoutId id="2147484295" r:id="rId11"/>
    <p:sldLayoutId id="2147484370" r:id="rId12"/>
    <p:sldLayoutId id="2147484371" r:id="rId13"/>
    <p:sldLayoutId id="2147484249" r:id="rId14"/>
    <p:sldLayoutId id="2147484347" r:id="rId15"/>
    <p:sldLayoutId id="2147484364" r:id="rId16"/>
    <p:sldLayoutId id="2147484338" r:id="rId17"/>
    <p:sldLayoutId id="2147484437" r:id="rId18"/>
    <p:sldLayoutId id="2147484309" r:id="rId19"/>
    <p:sldLayoutId id="2147484373" r:id="rId20"/>
    <p:sldLayoutId id="2147484374" r:id="rId21"/>
    <p:sldLayoutId id="2147484256" r:id="rId22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sv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26.png"/><Relationship Id="rId14" Type="http://schemas.openxmlformats.org/officeDocument/2006/relationships/image" Target="../media/image3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svg"/><Relationship Id="rId5" Type="http://schemas.openxmlformats.org/officeDocument/2006/relationships/image" Target="../media/image31.png"/><Relationship Id="rId4" Type="http://schemas.openxmlformats.org/officeDocument/2006/relationships/image" Target="../media/image43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17.png"/><Relationship Id="rId3" Type="http://schemas.openxmlformats.org/officeDocument/2006/relationships/image" Target="../media/image32.png"/><Relationship Id="rId7" Type="http://schemas.openxmlformats.org/officeDocument/2006/relationships/image" Target="../media/image22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49.svg"/><Relationship Id="rId4" Type="http://schemas.openxmlformats.org/officeDocument/2006/relationships/image" Target="../media/image47.svg"/><Relationship Id="rId9" Type="http://schemas.openxmlformats.org/officeDocument/2006/relationships/image" Target="../media/image33.png"/><Relationship Id="rId1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35.png"/><Relationship Id="rId18" Type="http://schemas.openxmlformats.org/officeDocument/2006/relationships/image" Target="../media/image41.svg"/><Relationship Id="rId3" Type="http://schemas.openxmlformats.org/officeDocument/2006/relationships/image" Target="../media/image20.png"/><Relationship Id="rId7" Type="http://schemas.openxmlformats.org/officeDocument/2006/relationships/image" Target="../media/image32.png"/><Relationship Id="rId12" Type="http://schemas.openxmlformats.org/officeDocument/2006/relationships/image" Target="../media/image39.sv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svg"/><Relationship Id="rId11" Type="http://schemas.openxmlformats.org/officeDocument/2006/relationships/image" Target="../media/image28.png"/><Relationship Id="rId5" Type="http://schemas.openxmlformats.org/officeDocument/2006/relationships/image" Target="../media/image27.png"/><Relationship Id="rId15" Type="http://schemas.openxmlformats.org/officeDocument/2006/relationships/image" Target="../media/image23.png"/><Relationship Id="rId10" Type="http://schemas.openxmlformats.org/officeDocument/2006/relationships/image" Target="../media/image51.svg"/><Relationship Id="rId4" Type="http://schemas.openxmlformats.org/officeDocument/2006/relationships/image" Target="../media/image23.svg"/><Relationship Id="rId9" Type="http://schemas.openxmlformats.org/officeDocument/2006/relationships/image" Target="../media/image34.png"/><Relationship Id="rId14" Type="http://schemas.openxmlformats.org/officeDocument/2006/relationships/image" Target="../media/image53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/aws-aspnet-cognito-identity-provider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aws/aws-ssm-data-protection-provider-for-aspnet" TargetMode="External"/><Relationship Id="rId4" Type="http://schemas.openxmlformats.org/officeDocument/2006/relationships/hyperlink" Target="https://github.com/aws/aws-dotnet-extensions-configuration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47.svg"/><Relationship Id="rId26" Type="http://schemas.openxmlformats.org/officeDocument/2006/relationships/image" Target="../media/image16.png"/><Relationship Id="rId3" Type="http://schemas.openxmlformats.org/officeDocument/2006/relationships/image" Target="../media/image29.png"/><Relationship Id="rId21" Type="http://schemas.openxmlformats.org/officeDocument/2006/relationships/image" Target="../media/image22.png"/><Relationship Id="rId34" Type="http://schemas.openxmlformats.org/officeDocument/2006/relationships/image" Target="../media/image55.svg"/><Relationship Id="rId7" Type="http://schemas.openxmlformats.org/officeDocument/2006/relationships/image" Target="../media/image24.png"/><Relationship Id="rId12" Type="http://schemas.openxmlformats.org/officeDocument/2006/relationships/image" Target="../media/image35.svg"/><Relationship Id="rId17" Type="http://schemas.openxmlformats.org/officeDocument/2006/relationships/image" Target="../media/image32.png"/><Relationship Id="rId25" Type="http://schemas.openxmlformats.org/officeDocument/2006/relationships/image" Target="../media/image17.png"/><Relationship Id="rId3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9.svg"/><Relationship Id="rId20" Type="http://schemas.openxmlformats.org/officeDocument/2006/relationships/image" Target="../media/image25.sv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svg"/><Relationship Id="rId11" Type="http://schemas.openxmlformats.org/officeDocument/2006/relationships/image" Target="../media/image26.png"/><Relationship Id="rId24" Type="http://schemas.openxmlformats.org/officeDocument/2006/relationships/image" Target="../media/image49.svg"/><Relationship Id="rId32" Type="http://schemas.openxmlformats.org/officeDocument/2006/relationships/image" Target="../media/image53.sv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23" Type="http://schemas.openxmlformats.org/officeDocument/2006/relationships/image" Target="../media/image33.png"/><Relationship Id="rId28" Type="http://schemas.openxmlformats.org/officeDocument/2006/relationships/image" Target="../media/image23.svg"/><Relationship Id="rId10" Type="http://schemas.openxmlformats.org/officeDocument/2006/relationships/image" Target="../media/image33.svg"/><Relationship Id="rId19" Type="http://schemas.openxmlformats.org/officeDocument/2006/relationships/image" Target="../media/image21.png"/><Relationship Id="rId31" Type="http://schemas.openxmlformats.org/officeDocument/2006/relationships/image" Target="../media/image35.png"/><Relationship Id="rId4" Type="http://schemas.openxmlformats.org/officeDocument/2006/relationships/image" Target="../media/image41.svg"/><Relationship Id="rId9" Type="http://schemas.openxmlformats.org/officeDocument/2006/relationships/image" Target="../media/image25.png"/><Relationship Id="rId14" Type="http://schemas.openxmlformats.org/officeDocument/2006/relationships/image" Target="../media/image37.svg"/><Relationship Id="rId22" Type="http://schemas.openxmlformats.org/officeDocument/2006/relationships/image" Target="../media/image27.svg"/><Relationship Id="rId27" Type="http://schemas.openxmlformats.org/officeDocument/2006/relationships/image" Target="../media/image20.png"/><Relationship Id="rId30" Type="http://schemas.openxmlformats.org/officeDocument/2006/relationships/image" Target="../media/image51.svg"/><Relationship Id="rId8" Type="http://schemas.openxmlformats.org/officeDocument/2006/relationships/image" Target="../media/image31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aws/aws-lambda-dotnet/tree/master/Tools/LambdaTestTool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/aws-sdk-net" TargetMode="External"/><Relationship Id="rId2" Type="http://schemas.openxmlformats.org/officeDocument/2006/relationships/hyperlink" Target="https://aws.amazon.com/blogs/developer/tag/net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ws/aws-toolkit-vscode" TargetMode="External"/><Relationship Id="rId5" Type="http://schemas.openxmlformats.org/officeDocument/2006/relationships/hyperlink" Target="https://github.com/aws/aws-extensions-for-dotnet-cli" TargetMode="External"/><Relationship Id="rId4" Type="http://schemas.openxmlformats.org/officeDocument/2006/relationships/hyperlink" Target="https://github.com/aws/aws-lambda-dotnet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ne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aws/dotne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svg"/><Relationship Id="rId11" Type="http://schemas.openxmlformats.org/officeDocument/2006/relationships/image" Target="../media/image19.png"/><Relationship Id="rId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23.sv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23469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tile gallery ingestion</a:t>
            </a:r>
          </a:p>
        </p:txBody>
      </p:sp>
    </p:spTree>
    <p:extLst>
      <p:ext uri="{BB962C8B-B14F-4D97-AF65-F5344CB8AC3E}">
        <p14:creationId xmlns:p14="http://schemas.microsoft.com/office/powerpoint/2010/main" val="318395569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/>
              <a:t>What does tile ingestion do?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54411" y="1976353"/>
            <a:ext cx="12226264" cy="2591479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Accepts zip file from user containing multiple images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Analyzes each image to create tile information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Resizes each image and save as a tile in a named gallery</a:t>
            </a:r>
          </a:p>
        </p:txBody>
      </p:sp>
    </p:spTree>
    <p:extLst>
      <p:ext uri="{BB962C8B-B14F-4D97-AF65-F5344CB8AC3E}">
        <p14:creationId xmlns:p14="http://schemas.microsoft.com/office/powerpoint/2010/main" val="290783652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/>
              <a:t>How tile ingestion works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37473" y="1299211"/>
            <a:ext cx="2065309" cy="5447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 images (zip)</a:t>
            </a:r>
          </a:p>
        </p:txBody>
      </p:sp>
      <p:sp>
        <p:nvSpPr>
          <p:cNvPr id="40" name="Right Arrow 39"/>
          <p:cNvSpPr/>
          <p:nvPr/>
        </p:nvSpPr>
        <p:spPr bwMode="auto">
          <a:xfrm rot="16200000">
            <a:off x="2877369" y="5092191"/>
            <a:ext cx="1376465" cy="31659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1713514" y="5697287"/>
            <a:ext cx="3216613" cy="1311613"/>
            <a:chOff x="1713514" y="5697287"/>
            <a:chExt cx="3216613" cy="1311613"/>
          </a:xfrm>
        </p:grpSpPr>
        <p:grpSp>
          <p:nvGrpSpPr>
            <p:cNvPr id="33" name="Group 32"/>
            <p:cNvGrpSpPr/>
            <p:nvPr/>
          </p:nvGrpSpPr>
          <p:grpSpPr>
            <a:xfrm>
              <a:off x="1713514" y="5697287"/>
              <a:ext cx="3216613" cy="1311613"/>
              <a:chOff x="3169596" y="5113645"/>
              <a:chExt cx="3216613" cy="1311613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3169596" y="5113645"/>
                <a:ext cx="3216613" cy="1311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8" name="Graphic 15">
                <a:extLst>
                  <a:ext uri="{FF2B5EF4-FFF2-40B4-BE49-F238E27FC236}">
                    <a16:creationId xmlns:a16="http://schemas.microsoft.com/office/drawing/2014/main" id="{4F9756E1-2CB8-7A4E-BAB5-F808AA99D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3215803" y="5156459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91" name="Group 90"/>
            <p:cNvGrpSpPr/>
            <p:nvPr/>
          </p:nvGrpSpPr>
          <p:grpSpPr>
            <a:xfrm>
              <a:off x="3008940" y="6055451"/>
              <a:ext cx="1733294" cy="637150"/>
              <a:chOff x="4465022" y="5471809"/>
              <a:chExt cx="1733294" cy="637150"/>
            </a:xfrm>
          </p:grpSpPr>
          <p:sp>
            <p:nvSpPr>
              <p:cNvPr id="46" name="Rectangle 45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58" name="Right Arrow 57"/>
          <p:cNvSpPr/>
          <p:nvPr/>
        </p:nvSpPr>
        <p:spPr bwMode="auto">
          <a:xfrm>
            <a:off x="4572676" y="3934024"/>
            <a:ext cx="638716" cy="309745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ight Arrow 59"/>
          <p:cNvSpPr/>
          <p:nvPr/>
        </p:nvSpPr>
        <p:spPr bwMode="auto">
          <a:xfrm>
            <a:off x="10959230" y="2029514"/>
            <a:ext cx="650944" cy="269744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9319353" y="3477390"/>
            <a:ext cx="649322" cy="2332661"/>
            <a:chOff x="9359109" y="3572818"/>
            <a:chExt cx="649322" cy="2788961"/>
          </a:xfrm>
        </p:grpSpPr>
        <p:sp>
          <p:nvSpPr>
            <p:cNvPr id="68" name="Bent-Up Arrow 67"/>
            <p:cNvSpPr/>
            <p:nvPr/>
          </p:nvSpPr>
          <p:spPr bwMode="auto">
            <a:xfrm rot="5400000">
              <a:off x="8818123" y="4113804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Bent-Up Arrow 68"/>
            <p:cNvSpPr/>
            <p:nvPr/>
          </p:nvSpPr>
          <p:spPr bwMode="auto">
            <a:xfrm rot="5400000">
              <a:off x="8818123" y="5171471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316592" y="1489797"/>
            <a:ext cx="3840804" cy="1937087"/>
            <a:chOff x="6999050" y="1580744"/>
            <a:chExt cx="3840804" cy="1937087"/>
          </a:xfrm>
        </p:grpSpPr>
        <p:grpSp>
          <p:nvGrpSpPr>
            <p:cNvPr id="34" name="Group 33"/>
            <p:cNvGrpSpPr/>
            <p:nvPr/>
          </p:nvGrpSpPr>
          <p:grpSpPr>
            <a:xfrm>
              <a:off x="6999050" y="1580744"/>
              <a:ext cx="3116093" cy="1074907"/>
              <a:chOff x="6999050" y="1580744"/>
              <a:chExt cx="3116093" cy="1074907"/>
            </a:xfrm>
          </p:grpSpPr>
          <p:sp>
            <p:nvSpPr>
              <p:cNvPr id="17" name="Rectangle 16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7316592" y="1996808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53" name="Rectangle 52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4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grpSp>
          <p:nvGrpSpPr>
            <p:cNvPr id="55" name="Group 54"/>
            <p:cNvGrpSpPr/>
            <p:nvPr/>
          </p:nvGrpSpPr>
          <p:grpSpPr>
            <a:xfrm>
              <a:off x="7723761" y="2442924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56" name="Rectangle 55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7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sp>
          <p:nvSpPr>
            <p:cNvPr id="72" name="TextBox 71"/>
            <p:cNvSpPr txBox="1"/>
            <p:nvPr/>
          </p:nvSpPr>
          <p:spPr>
            <a:xfrm>
              <a:off x="8557096" y="2747098"/>
              <a:ext cx="16982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Process image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1657419" y="1151315"/>
            <a:ext cx="2525611" cy="1147943"/>
            <a:chOff x="11647479" y="1830954"/>
            <a:chExt cx="2525611" cy="1147943"/>
          </a:xfrm>
        </p:grpSpPr>
        <p:sp>
          <p:nvSpPr>
            <p:cNvPr id="22" name="Rectangle 21"/>
            <p:cNvSpPr/>
            <p:nvPr/>
          </p:nvSpPr>
          <p:spPr bwMode="auto">
            <a:xfrm>
              <a:off x="11647479" y="1830954"/>
              <a:ext cx="2515993" cy="114794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132">
              <a:extLst>
                <a:ext uri="{FF2B5EF4-FFF2-40B4-BE49-F238E27FC236}">
                  <a16:creationId xmlns:a16="http://schemas.microsoft.com/office/drawing/2014/main" id="{F73DD8CF-3E81-4241-A79A-7CBAB59C2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1679093" y="1843503"/>
              <a:ext cx="762000" cy="1092200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12716922" y="1991539"/>
              <a:ext cx="1456168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</a:t>
              </a:r>
              <a:b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moderation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0115920" y="3873086"/>
            <a:ext cx="3116093" cy="1158205"/>
            <a:chOff x="10155676" y="4424814"/>
            <a:chExt cx="3116093" cy="1158205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0155676" y="4424814"/>
              <a:ext cx="3116093" cy="1158205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75">
              <a:extLst>
                <a:ext uri="{FF2B5EF4-FFF2-40B4-BE49-F238E27FC236}">
                  <a16:creationId xmlns:a16="http://schemas.microsoft.com/office/drawing/2014/main" id="{4A26D16D-645A-FF44-868A-D8CFF632B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10187290" y="4438465"/>
              <a:ext cx="762000" cy="1092200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11119234" y="4615233"/>
              <a:ext cx="1696618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color data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0115919" y="5131460"/>
            <a:ext cx="3116093" cy="999592"/>
            <a:chOff x="10155675" y="5683188"/>
            <a:chExt cx="3116093" cy="999592"/>
          </a:xfrm>
        </p:grpSpPr>
        <p:grpSp>
          <p:nvGrpSpPr>
            <p:cNvPr id="37" name="Group 36"/>
            <p:cNvGrpSpPr/>
            <p:nvPr/>
          </p:nvGrpSpPr>
          <p:grpSpPr>
            <a:xfrm>
              <a:off x="10155675" y="5683188"/>
              <a:ext cx="3116093" cy="999592"/>
              <a:chOff x="9367734" y="5726965"/>
              <a:chExt cx="3116093" cy="999592"/>
            </a:xfrm>
          </p:grpSpPr>
          <p:sp>
            <p:nvSpPr>
              <p:cNvPr id="26" name="Rectangle 25"/>
              <p:cNvSpPr/>
              <p:nvPr/>
            </p:nvSpPr>
            <p:spPr bwMode="auto">
              <a:xfrm>
                <a:off x="9367734" y="5726965"/>
                <a:ext cx="3116093" cy="9995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p:blipFill>
            <p:spPr>
              <a:xfrm>
                <a:off x="9399349" y="5764328"/>
                <a:ext cx="762000" cy="952500"/>
              </a:xfrm>
              <a:prstGeom prst="rect">
                <a:avLst/>
              </a:prstGeom>
            </p:spPr>
          </p:pic>
        </p:grpSp>
        <p:sp>
          <p:nvSpPr>
            <p:cNvPr id="78" name="TextBox 77"/>
            <p:cNvSpPr txBox="1"/>
            <p:nvPr/>
          </p:nvSpPr>
          <p:spPr>
            <a:xfrm>
              <a:off x="11119234" y="5920584"/>
              <a:ext cx="1457771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storage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768533" y="2879327"/>
            <a:ext cx="1742467" cy="1598305"/>
            <a:chOff x="4224615" y="2295685"/>
            <a:chExt cx="1742467" cy="1598305"/>
          </a:xfrm>
        </p:grpSpPr>
        <p:grpSp>
          <p:nvGrpSpPr>
            <p:cNvPr id="85" name="Group 84"/>
            <p:cNvGrpSpPr/>
            <p:nvPr/>
          </p:nvGrpSpPr>
          <p:grpSpPr>
            <a:xfrm>
              <a:off x="4224615" y="2546292"/>
              <a:ext cx="1742467" cy="1347698"/>
              <a:chOff x="4224615" y="2546292"/>
              <a:chExt cx="1742467" cy="1347698"/>
            </a:xfrm>
          </p:grpSpPr>
          <p:pic>
            <p:nvPicPr>
              <p:cNvPr id="81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xmlns="" r:embed="rId14"/>
                  </a:ext>
                </a:extLst>
              </a:blip>
              <a:stretch>
                <a:fillRect/>
              </a:stretch>
            </p:blipFill>
            <p:spPr>
              <a:xfrm>
                <a:off x="4224615" y="2546292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3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xmlns="" r:embed="rId14"/>
                  </a:ext>
                </a:extLst>
              </a:blip>
              <a:stretch>
                <a:fillRect/>
              </a:stretch>
            </p:blipFill>
            <p:spPr>
              <a:xfrm>
                <a:off x="4628428" y="2846946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4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xmlns="" r:embed="rId14"/>
                  </a:ext>
                </a:extLst>
              </a:blip>
              <a:stretch>
                <a:fillRect/>
              </a:stretch>
            </p:blipFill>
            <p:spPr>
              <a:xfrm>
                <a:off x="4994200" y="3136298"/>
                <a:ext cx="972882" cy="757692"/>
              </a:xfrm>
              <a:prstGeom prst="rect">
                <a:avLst/>
              </a:prstGeom>
            </p:spPr>
          </p:pic>
        </p:grpSp>
        <p:sp>
          <p:nvSpPr>
            <p:cNvPr id="87" name="Down Arrow 86"/>
            <p:cNvSpPr/>
            <p:nvPr/>
          </p:nvSpPr>
          <p:spPr bwMode="auto">
            <a:xfrm>
              <a:off x="4547764" y="2316401"/>
              <a:ext cx="257783" cy="201926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Down Arrow 87"/>
            <p:cNvSpPr/>
            <p:nvPr/>
          </p:nvSpPr>
          <p:spPr bwMode="auto">
            <a:xfrm>
              <a:off x="5258293" y="2343399"/>
              <a:ext cx="257783" cy="445320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Down Arrow 88"/>
            <p:cNvSpPr/>
            <p:nvPr/>
          </p:nvSpPr>
          <p:spPr bwMode="auto">
            <a:xfrm>
              <a:off x="5666767" y="2295685"/>
              <a:ext cx="257783" cy="798313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713514" y="1883552"/>
            <a:ext cx="3216613" cy="3320867"/>
            <a:chOff x="1713514" y="1883552"/>
            <a:chExt cx="3216613" cy="3320867"/>
          </a:xfrm>
        </p:grpSpPr>
        <p:grpSp>
          <p:nvGrpSpPr>
            <p:cNvPr id="45" name="Group 44"/>
            <p:cNvGrpSpPr/>
            <p:nvPr/>
          </p:nvGrpSpPr>
          <p:grpSpPr>
            <a:xfrm>
              <a:off x="2708344" y="2333612"/>
              <a:ext cx="2085596" cy="498168"/>
              <a:chOff x="3324427" y="2663321"/>
              <a:chExt cx="2925594" cy="498168"/>
            </a:xfrm>
          </p:grpSpPr>
          <p:sp>
            <p:nvSpPr>
              <p:cNvPr id="43" name="Rectangle 42"/>
              <p:cNvSpPr/>
              <p:nvPr/>
            </p:nvSpPr>
            <p:spPr bwMode="auto">
              <a:xfrm>
                <a:off x="3370634" y="2663321"/>
                <a:ext cx="2879387" cy="4981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324427" y="2686312"/>
                <a:ext cx="1527721" cy="4616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queue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1713514" y="1883552"/>
              <a:ext cx="3216613" cy="3320867"/>
              <a:chOff x="1713514" y="1883552"/>
              <a:chExt cx="3216613" cy="3320867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1713514" y="2164386"/>
                <a:ext cx="3216613" cy="3040033"/>
                <a:chOff x="3169596" y="1580744"/>
                <a:chExt cx="3216613" cy="3040033"/>
              </a:xfrm>
            </p:grpSpPr>
            <p:sp>
              <p:nvSpPr>
                <p:cNvPr id="15" name="Rectangle 14"/>
                <p:cNvSpPr/>
                <p:nvPr/>
              </p:nvSpPr>
              <p:spPr bwMode="auto">
                <a:xfrm>
                  <a:off x="3169596" y="1580744"/>
                  <a:ext cx="3216613" cy="30400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6" name="Graphic 19">
                  <a:extLst>
                    <a:ext uri="{FF2B5EF4-FFF2-40B4-BE49-F238E27FC236}">
                      <a16:creationId xmlns:a16="http://schemas.microsoft.com/office/drawing/2014/main" id="{39F24EEC-5C4F-7845-9A77-2155A203C2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xmlns="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803" y="1644381"/>
                  <a:ext cx="762000" cy="952500"/>
                </a:xfrm>
                <a:prstGeom prst="rect">
                  <a:avLst/>
                </a:prstGeom>
              </p:spPr>
            </p:pic>
          </p:grpSp>
          <p:sp>
            <p:nvSpPr>
              <p:cNvPr id="95" name="Down Arrow 94"/>
              <p:cNvSpPr/>
              <p:nvPr/>
            </p:nvSpPr>
            <p:spPr bwMode="auto">
              <a:xfrm>
                <a:off x="3049192" y="1883552"/>
                <a:ext cx="246307" cy="233543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256672" y="3696628"/>
            <a:ext cx="2445251" cy="999592"/>
            <a:chOff x="5256672" y="3696628"/>
            <a:chExt cx="2445251" cy="999592"/>
          </a:xfrm>
        </p:grpSpPr>
        <p:sp>
          <p:nvSpPr>
            <p:cNvPr id="99" name="Rectangle 98"/>
            <p:cNvSpPr/>
            <p:nvPr/>
          </p:nvSpPr>
          <p:spPr bwMode="auto">
            <a:xfrm>
              <a:off x="5256672" y="3696628"/>
              <a:ext cx="2392046" cy="99959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0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5288286" y="3733991"/>
              <a:ext cx="762000" cy="952500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6056601" y="3873086"/>
              <a:ext cx="16453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upload</a:t>
              </a:r>
            </a:p>
          </p:txBody>
        </p:sp>
      </p:grpSp>
      <p:sp>
        <p:nvSpPr>
          <p:cNvPr id="107" name="Lightning Bolt 106"/>
          <p:cNvSpPr/>
          <p:nvPr/>
        </p:nvSpPr>
        <p:spPr bwMode="auto">
          <a:xfrm rot="15344842">
            <a:off x="7359622" y="3022194"/>
            <a:ext cx="554019" cy="680936"/>
          </a:xfrm>
          <a:prstGeom prst="lightningBol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689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0" grpId="0" animBg="1"/>
      <p:bldP spid="58" grpId="0" animBg="1"/>
      <p:bldP spid="60" grpId="0" animBg="1"/>
      <p:bldP spid="10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/>
              <a:t>Why did we choose AWS Batch?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87709" y="1596974"/>
            <a:ext cx="8838163" cy="5207579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Take advantage of serverless</a:t>
            </a:r>
          </a:p>
          <a:p>
            <a:pPr marL="860588" lvl="1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Manages the compute capacity for us</a:t>
            </a:r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Work can be queued for asynchronous processing</a:t>
            </a:r>
          </a:p>
          <a:p>
            <a:pPr marL="860588" lvl="1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Tile creation is not a time critical task</a:t>
            </a:r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Cost savings</a:t>
            </a:r>
          </a:p>
          <a:p>
            <a:pPr marL="860588" lvl="1" indent="-457200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No charge for idle compute environments</a:t>
            </a:r>
          </a:p>
          <a:p>
            <a:pPr marL="860588" lvl="1" indent="-457200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Ability to use Amazon EC2 Spot Instances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10446800" y="4756759"/>
            <a:ext cx="3253135" cy="2142707"/>
            <a:chOff x="10438278" y="5203666"/>
            <a:chExt cx="3253135" cy="2142707"/>
          </a:xfrm>
        </p:grpSpPr>
        <p:sp>
          <p:nvSpPr>
            <p:cNvPr id="45" name="Rectangle 44"/>
            <p:cNvSpPr/>
            <p:nvPr/>
          </p:nvSpPr>
          <p:spPr bwMode="auto">
            <a:xfrm>
              <a:off x="10438278" y="5270566"/>
              <a:ext cx="3147783" cy="20758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10719452" y="5977145"/>
              <a:ext cx="1072750" cy="1281061"/>
              <a:chOff x="11009699" y="6163016"/>
              <a:chExt cx="1072750" cy="1281061"/>
            </a:xfrm>
          </p:grpSpPr>
          <p:pic>
            <p:nvPicPr>
              <p:cNvPr id="23" name="Graphic 3">
                <a:extLst>
                  <a:ext uri="{FF2B5EF4-FFF2-40B4-BE49-F238E27FC236}">
                    <a16:creationId xmlns:a16="http://schemas.microsoft.com/office/drawing/2014/main" id="{D29D31AC-69BA-A849-A9F4-6D9BE95B5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11009699" y="6163016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A8A2879-DCB4-B24D-B6D2-627A8475B7AA}"/>
                  </a:ext>
                </a:extLst>
              </p:cNvPr>
              <p:cNvGrpSpPr/>
              <p:nvPr/>
            </p:nvGrpSpPr>
            <p:grpSpPr>
              <a:xfrm>
                <a:off x="11009699" y="6367859"/>
                <a:ext cx="1072750" cy="1076218"/>
                <a:chOff x="1144054" y="4741028"/>
                <a:chExt cx="1072750" cy="1076218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9F0346A-765C-0747-A01D-F84B6B18C038}"/>
                    </a:ext>
                  </a:extLst>
                </p:cNvPr>
                <p:cNvSpPr txBox="1"/>
                <p:nvPr/>
              </p:nvSpPr>
              <p:spPr>
                <a:xfrm>
                  <a:off x="1144054" y="5386359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Spot Instance(s)</a:t>
                  </a:r>
                </a:p>
              </p:txBody>
            </p:sp>
            <p:pic>
              <p:nvPicPr>
                <p:cNvPr id="31" name="Graphic 3">
                  <a:extLst>
                    <a:ext uri="{FF2B5EF4-FFF2-40B4-BE49-F238E27FC236}">
                      <a16:creationId xmlns:a16="http://schemas.microsoft.com/office/drawing/2014/main" id="{D29D31AC-69BA-A849-A9F4-6D9BE95B55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xmlns="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2674" y="4741028"/>
                  <a:ext cx="571500" cy="5715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 35"/>
            <p:cNvGrpSpPr/>
            <p:nvPr/>
          </p:nvGrpSpPr>
          <p:grpSpPr>
            <a:xfrm>
              <a:off x="12416625" y="5971632"/>
              <a:ext cx="1072750" cy="1257989"/>
              <a:chOff x="12639528" y="6174552"/>
              <a:chExt cx="1072750" cy="1257989"/>
            </a:xfrm>
          </p:grpSpPr>
          <p:pic>
            <p:nvPicPr>
              <p:cNvPr id="25" name="Graphic 56">
                <a:extLst>
                  <a:ext uri="{FF2B5EF4-FFF2-40B4-BE49-F238E27FC236}">
                    <a16:creationId xmlns:a16="http://schemas.microsoft.com/office/drawing/2014/main" id="{D9489393-8CF0-F943-9C2E-B271952ED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12664371" y="6174552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1D21465-1D33-DF42-9CD6-13821F0C4696}"/>
                  </a:ext>
                </a:extLst>
              </p:cNvPr>
              <p:cNvGrpSpPr/>
              <p:nvPr/>
            </p:nvGrpSpPr>
            <p:grpSpPr>
              <a:xfrm>
                <a:off x="12639528" y="6367859"/>
                <a:ext cx="1072750" cy="1064682"/>
                <a:chOff x="6250260" y="2753509"/>
                <a:chExt cx="1072750" cy="1064682"/>
              </a:xfrm>
            </p:grpSpPr>
            <p:pic>
              <p:nvPicPr>
                <p:cNvPr id="33" name="Graphic 56">
                  <a:extLst>
                    <a:ext uri="{FF2B5EF4-FFF2-40B4-BE49-F238E27FC236}">
                      <a16:creationId xmlns:a16="http://schemas.microsoft.com/office/drawing/2014/main" id="{D9489393-8CF0-F943-9C2E-B271952ED2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0885" y="2753509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2B0399D-A17E-1C40-9416-2ACAC20006C1}"/>
                    </a:ext>
                  </a:extLst>
                </p:cNvPr>
                <p:cNvSpPr txBox="1"/>
                <p:nvPr/>
              </p:nvSpPr>
              <p:spPr>
                <a:xfrm>
                  <a:off x="6250260" y="3387304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On-demand Instance(s)</a:t>
                  </a:r>
                </a:p>
              </p:txBody>
            </p:sp>
          </p:grpSp>
        </p:grpSp>
        <p:sp>
          <p:nvSpPr>
            <p:cNvPr id="46" name="TextBox 45"/>
            <p:cNvSpPr txBox="1"/>
            <p:nvPr/>
          </p:nvSpPr>
          <p:spPr>
            <a:xfrm>
              <a:off x="10438278" y="5203666"/>
              <a:ext cx="3253135" cy="6001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Compute environment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541363" y="1369780"/>
            <a:ext cx="2980624" cy="2952960"/>
            <a:chOff x="10541363" y="1369780"/>
            <a:chExt cx="2980624" cy="2952960"/>
          </a:xfrm>
        </p:grpSpPr>
        <p:grpSp>
          <p:nvGrpSpPr>
            <p:cNvPr id="16" name="Group 15"/>
            <p:cNvGrpSpPr/>
            <p:nvPr/>
          </p:nvGrpSpPr>
          <p:grpSpPr>
            <a:xfrm>
              <a:off x="10541363" y="1369780"/>
              <a:ext cx="2980624" cy="2952960"/>
              <a:chOff x="10505873" y="2816157"/>
              <a:chExt cx="2980624" cy="2465962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Rectangle 14"/>
              <p:cNvSpPr/>
              <p:nvPr/>
            </p:nvSpPr>
            <p:spPr bwMode="auto">
              <a:xfrm>
                <a:off x="10505873" y="2816157"/>
                <a:ext cx="2980624" cy="24659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1211584" y="2858422"/>
                <a:ext cx="1568379" cy="478054"/>
              </a:xfrm>
              <a:prstGeom prst="rect">
                <a:avLst/>
              </a:prstGeom>
              <a:grp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queue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1730509" y="3137360"/>
              <a:ext cx="587914" cy="5447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…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851543" y="1988593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851543" y="2639090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851132" y="3603839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N</a:t>
              </a:r>
            </a:p>
          </p:txBody>
        </p:sp>
      </p:grpSp>
      <p:sp>
        <p:nvSpPr>
          <p:cNvPr id="47" name="Right Arrow 46"/>
          <p:cNvSpPr/>
          <p:nvPr/>
        </p:nvSpPr>
        <p:spPr bwMode="auto">
          <a:xfrm rot="5400000">
            <a:off x="11897128" y="4378451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670400" y="1420392"/>
            <a:ext cx="2473005" cy="639699"/>
            <a:chOff x="7928629" y="1386774"/>
            <a:chExt cx="2473005" cy="639699"/>
          </a:xfrm>
        </p:grpSpPr>
        <p:sp>
          <p:nvSpPr>
            <p:cNvPr id="43" name="Rectangle 42"/>
            <p:cNvSpPr/>
            <p:nvPr/>
          </p:nvSpPr>
          <p:spPr bwMode="auto">
            <a:xfrm>
              <a:off x="7928629" y="1386774"/>
              <a:ext cx="2457643" cy="6396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422887" y="1422268"/>
              <a:ext cx="1978747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definition</a:t>
              </a:r>
            </a:p>
          </p:txBody>
        </p:sp>
        <p:pic>
          <p:nvPicPr>
            <p:cNvPr id="41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7966556" y="1430901"/>
              <a:ext cx="571500" cy="571500"/>
            </a:xfrm>
            <a:prstGeom prst="rect">
              <a:avLst/>
            </a:prstGeom>
          </p:spPr>
        </p:pic>
      </p:grpSp>
      <p:sp>
        <p:nvSpPr>
          <p:cNvPr id="50" name="Right Arrow 49"/>
          <p:cNvSpPr/>
          <p:nvPr/>
        </p:nvSpPr>
        <p:spPr bwMode="auto">
          <a:xfrm>
            <a:off x="10205463" y="1538865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05116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Tile ingestion</a:t>
            </a:r>
          </a:p>
        </p:txBody>
      </p:sp>
    </p:spTree>
    <p:extLst>
      <p:ext uri="{BB962C8B-B14F-4D97-AF65-F5344CB8AC3E}">
        <p14:creationId xmlns:p14="http://schemas.microsoft.com/office/powerpoint/2010/main" val="298258367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401648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Using </a:t>
            </a:r>
            <a:r>
              <a:rPr lang="en-US" dirty="0" smtClean="0">
                <a:latin typeface="+mn-lt"/>
              </a:rPr>
              <a:t>Dead-Letter Queues </a:t>
            </a:r>
            <a:r>
              <a:rPr lang="en-US" dirty="0">
                <a:latin typeface="+mn-lt"/>
              </a:rPr>
              <a:t>to help diagnose failures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Using the </a:t>
            </a:r>
            <a:r>
              <a:rPr lang="en-US" dirty="0" smtClean="0">
                <a:latin typeface="+mn-lt"/>
              </a:rPr>
              <a:t>AWS .NET Mock </a:t>
            </a:r>
            <a:r>
              <a:rPr lang="en-US" dirty="0">
                <a:latin typeface="+mn-lt"/>
              </a:rPr>
              <a:t>Lambda </a:t>
            </a:r>
            <a:r>
              <a:rPr lang="en-US" dirty="0" smtClean="0">
                <a:latin typeface="+mn-lt"/>
              </a:rPr>
              <a:t>Test </a:t>
            </a:r>
            <a:r>
              <a:rPr lang="en-US" dirty="0">
                <a:latin typeface="+mn-lt"/>
              </a:rPr>
              <a:t>Tool to replay and debug events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AWS </a:t>
            </a:r>
            <a:r>
              <a:rPr lang="en-US" dirty="0">
                <a:latin typeface="+mn-lt"/>
              </a:rPr>
              <a:t>.NET Core Global Tools in CI/CD pipelines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How to use AWS Batch</a:t>
            </a:r>
          </a:p>
        </p:txBody>
      </p:sp>
    </p:spTree>
    <p:extLst>
      <p:ext uri="{BB962C8B-B14F-4D97-AF65-F5344CB8AC3E}">
        <p14:creationId xmlns:p14="http://schemas.microsoft.com/office/powerpoint/2010/main" val="59987273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rendering</a:t>
            </a:r>
          </a:p>
        </p:txBody>
      </p:sp>
    </p:spTree>
    <p:extLst>
      <p:ext uri="{BB962C8B-B14F-4D97-AF65-F5344CB8AC3E}">
        <p14:creationId xmlns:p14="http://schemas.microsoft.com/office/powerpoint/2010/main" val="139733877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/>
              <a:t>What does mosaic rendering do?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2591479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Accepts an image file from the user and name of a tile gallery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Analyzes the image against the tile data in the gallery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Builds mosaic image using the matched tiles</a:t>
            </a:r>
          </a:p>
        </p:txBody>
      </p:sp>
    </p:spTree>
    <p:extLst>
      <p:ext uri="{BB962C8B-B14F-4D97-AF65-F5344CB8AC3E}">
        <p14:creationId xmlns:p14="http://schemas.microsoft.com/office/powerpoint/2010/main" val="391676669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/>
              <a:t>How mosaic rendering works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3022031" y="3062587"/>
            <a:ext cx="7499353" cy="3560323"/>
            <a:chOff x="3022031" y="3062587"/>
            <a:chExt cx="7499353" cy="3560323"/>
          </a:xfrm>
        </p:grpSpPr>
        <p:sp>
          <p:nvSpPr>
            <p:cNvPr id="2" name="Rectangle 1"/>
            <p:cNvSpPr/>
            <p:nvPr/>
          </p:nvSpPr>
          <p:spPr bwMode="auto">
            <a:xfrm>
              <a:off x="3022031" y="3062587"/>
              <a:ext cx="7499353" cy="356032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087376" y="3115436"/>
              <a:ext cx="762000" cy="1092200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438506" y="4044810"/>
            <a:ext cx="2912563" cy="1292662"/>
            <a:chOff x="438506" y="4044810"/>
            <a:chExt cx="2912563" cy="1292662"/>
          </a:xfrm>
        </p:grpSpPr>
        <p:sp>
          <p:nvSpPr>
            <p:cNvPr id="16" name="TextBox 15"/>
            <p:cNvSpPr txBox="1"/>
            <p:nvPr/>
          </p:nvSpPr>
          <p:spPr>
            <a:xfrm>
              <a:off x="438506" y="4044810"/>
              <a:ext cx="1848256" cy="12926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Trigger</a:t>
              </a:r>
              <a:b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(API call or event)</a:t>
              </a:r>
            </a:p>
          </p:txBody>
        </p:sp>
        <p:sp>
          <p:nvSpPr>
            <p:cNvPr id="17" name="Right Arrow 16"/>
            <p:cNvSpPr/>
            <p:nvPr/>
          </p:nvSpPr>
          <p:spPr bwMode="auto">
            <a:xfrm>
              <a:off x="2126255" y="4541191"/>
              <a:ext cx="1224814" cy="291830"/>
            </a:xfrm>
            <a:prstGeom prst="rightArrow">
              <a:avLst>
                <a:gd name="adj1" fmla="val 23333"/>
                <a:gd name="adj2" fmla="val 50000"/>
              </a:avLst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894606" y="1581145"/>
            <a:ext cx="2447925" cy="3807416"/>
            <a:chOff x="4894606" y="1581145"/>
            <a:chExt cx="2447925" cy="3807416"/>
          </a:xfrm>
        </p:grpSpPr>
        <p:grpSp>
          <p:nvGrpSpPr>
            <p:cNvPr id="15" name="Group 14"/>
            <p:cNvGrpSpPr/>
            <p:nvPr/>
          </p:nvGrpSpPr>
          <p:grpSpPr>
            <a:xfrm>
              <a:off x="5470893" y="1581145"/>
              <a:ext cx="1871638" cy="1130907"/>
              <a:chOff x="3668264" y="5469310"/>
              <a:chExt cx="1871638" cy="1130907"/>
            </a:xfrm>
          </p:grpSpPr>
          <p:pic>
            <p:nvPicPr>
              <p:cNvPr id="7" name="Graphic 21">
                <a:extLst>
                  <a:ext uri="{FF2B5EF4-FFF2-40B4-BE49-F238E27FC236}">
                    <a16:creationId xmlns:a16="http://schemas.microsoft.com/office/drawing/2014/main" id="{312CE227-7B0B-134D-A8D7-4AEA19FF7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4756345" y="5873490"/>
                <a:ext cx="559832" cy="559832"/>
              </a:xfrm>
              <a:prstGeom prst="rect">
                <a:avLst/>
              </a:prstGeom>
            </p:spPr>
          </p:pic>
          <p:pic>
            <p:nvPicPr>
              <p:cNvPr id="10" name="Graphic 82">
                <a:extLst>
                  <a:ext uri="{FF2B5EF4-FFF2-40B4-BE49-F238E27FC236}">
                    <a16:creationId xmlns:a16="http://schemas.microsoft.com/office/drawing/2014/main" id="{2B05DD6C-F855-D840-A735-6649674A3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p:blipFill>
            <p:spPr>
              <a:xfrm>
                <a:off x="4049264" y="587349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 bwMode="auto">
              <a:xfrm>
                <a:off x="3813243" y="5554494"/>
                <a:ext cx="1726659" cy="10457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68264" y="5469310"/>
                <a:ext cx="1074653" cy="4893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data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5584587" y="4339102"/>
              <a:ext cx="1072750" cy="1049459"/>
              <a:chOff x="5559625" y="3143250"/>
              <a:chExt cx="1072750" cy="1049459"/>
            </a:xfrm>
          </p:grpSpPr>
          <p:pic>
            <p:nvPicPr>
              <p:cNvPr id="23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232F3E"/>
                    </a:solidFill>
                  </a:rPr>
                  <a:t>Select tiles</a:t>
                </a:r>
                <a:br>
                  <a:rPr lang="en-US" sz="1100" dirty="0">
                    <a:solidFill>
                      <a:srgbClr val="232F3E"/>
                    </a:solidFill>
                  </a:rPr>
                </a:br>
                <a:r>
                  <a:rPr lang="en-US" sz="1100" dirty="0">
                    <a:solidFill>
                      <a:srgbClr val="232F3E"/>
                    </a:solidFill>
                  </a:rPr>
                  <a:t>(F#)</a:t>
                </a:r>
              </a:p>
            </p:txBody>
          </p:sp>
        </p:grpSp>
        <p:sp>
          <p:nvSpPr>
            <p:cNvPr id="38" name="Down Arrow 37"/>
            <p:cNvSpPr/>
            <p:nvPr/>
          </p:nvSpPr>
          <p:spPr bwMode="auto">
            <a:xfrm>
              <a:off x="6120152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ight Arrow 38"/>
            <p:cNvSpPr/>
            <p:nvPr/>
          </p:nvSpPr>
          <p:spPr bwMode="auto">
            <a:xfrm>
              <a:off x="4894606" y="4541191"/>
              <a:ext cx="860897" cy="165370"/>
            </a:xfrm>
            <a:prstGeom prst="rightArrow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615097" y="3115436"/>
            <a:ext cx="1866224" cy="3441470"/>
            <a:chOff x="6615097" y="3115436"/>
            <a:chExt cx="1866224" cy="3441470"/>
          </a:xfrm>
        </p:grpSpPr>
        <p:grpSp>
          <p:nvGrpSpPr>
            <p:cNvPr id="43" name="Group 42"/>
            <p:cNvGrpSpPr/>
            <p:nvPr/>
          </p:nvGrpSpPr>
          <p:grpSpPr>
            <a:xfrm>
              <a:off x="6615097" y="3489578"/>
              <a:ext cx="1032460" cy="2364307"/>
              <a:chOff x="6618368" y="3170191"/>
              <a:chExt cx="1032460" cy="2364307"/>
            </a:xfrm>
          </p:grpSpPr>
          <p:sp>
            <p:nvSpPr>
              <p:cNvPr id="40" name="Right Arrow 39"/>
              <p:cNvSpPr/>
              <p:nvPr/>
            </p:nvSpPr>
            <p:spPr bwMode="auto">
              <a:xfrm>
                <a:off x="6618368" y="4287448"/>
                <a:ext cx="1002046" cy="171731"/>
              </a:xfrm>
              <a:prstGeom prst="rightArrow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Bent-Up Arrow 40"/>
              <p:cNvSpPr/>
              <p:nvPr/>
            </p:nvSpPr>
            <p:spPr bwMode="auto">
              <a:xfrm rot="5400000" flipH="1">
                <a:off x="6641307" y="332647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Bent-Up Arrow 41"/>
              <p:cNvSpPr/>
              <p:nvPr/>
            </p:nvSpPr>
            <p:spPr bwMode="auto">
              <a:xfrm rot="16200000" flipH="1" flipV="1">
                <a:off x="6648497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7408571" y="3115436"/>
              <a:ext cx="1072750" cy="3441470"/>
              <a:chOff x="7411842" y="2796049"/>
              <a:chExt cx="1072750" cy="344147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2965392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6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xmlns="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Small </a:t>
                  </a:r>
                  <a:br>
                    <a:rPr lang="en-US" sz="1100" dirty="0">
                      <a:solidFill>
                        <a:srgbClr val="232F3E"/>
                      </a:solidFill>
                    </a:rPr>
                  </a:br>
                  <a:r>
                    <a:rPr lang="en-US" sz="1100" dirty="0">
                      <a:solidFill>
                        <a:srgbClr val="232F3E"/>
                      </a:solidFill>
                    </a:rPr>
                    <a:t>render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4075889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9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xmlns="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Medium render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5188060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32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xmlns="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Large</a:t>
                  </a:r>
                  <a:br>
                    <a:rPr lang="en-US" sz="1100" dirty="0">
                      <a:solidFill>
                        <a:srgbClr val="232F3E"/>
                      </a:solidFill>
                    </a:rPr>
                  </a:br>
                  <a:r>
                    <a:rPr lang="en-US" sz="1100" dirty="0">
                      <a:solidFill>
                        <a:srgbClr val="232F3E"/>
                      </a:solidFill>
                    </a:rPr>
                    <a:t>render</a:t>
                  </a:r>
                </a:p>
              </p:txBody>
            </p:sp>
          </p:grpSp>
          <p:sp>
            <p:nvSpPr>
              <p:cNvPr id="48" name="Rectangle 47"/>
              <p:cNvSpPr/>
              <p:nvPr/>
            </p:nvSpPr>
            <p:spPr bwMode="auto">
              <a:xfrm>
                <a:off x="7479265" y="2796049"/>
                <a:ext cx="1005327" cy="3381015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877391" y="1621104"/>
            <a:ext cx="6159522" cy="1593714"/>
            <a:chOff x="7877391" y="1621104"/>
            <a:chExt cx="6159522" cy="1593714"/>
          </a:xfrm>
        </p:grpSpPr>
        <p:grpSp>
          <p:nvGrpSpPr>
            <p:cNvPr id="52" name="Group 51"/>
            <p:cNvGrpSpPr/>
            <p:nvPr/>
          </p:nvGrpSpPr>
          <p:grpSpPr>
            <a:xfrm>
              <a:off x="11249938" y="1691588"/>
              <a:ext cx="2786975" cy="1020436"/>
              <a:chOff x="9961123" y="744166"/>
              <a:chExt cx="2786975" cy="1020436"/>
            </a:xfrm>
          </p:grpSpPr>
          <p:pic>
            <p:nvPicPr>
              <p:cNvPr id="49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019131" y="812102"/>
                <a:ext cx="762000" cy="952500"/>
              </a:xfrm>
              <a:prstGeom prst="rect">
                <a:avLst/>
              </a:prstGeom>
            </p:spPr>
          </p:pic>
          <p:sp>
            <p:nvSpPr>
              <p:cNvPr id="50" name="Rectangle 49"/>
              <p:cNvSpPr/>
              <p:nvPr/>
            </p:nvSpPr>
            <p:spPr bwMode="auto">
              <a:xfrm>
                <a:off x="9961123" y="744166"/>
                <a:ext cx="2786975" cy="9733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812911" y="994643"/>
                <a:ext cx="1903406" cy="5447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Output Mosaic</a:t>
                </a:r>
              </a:p>
            </p:txBody>
          </p:sp>
        </p:grpSp>
        <p:sp>
          <p:nvSpPr>
            <p:cNvPr id="54" name="Bent-Up Arrow 53"/>
            <p:cNvSpPr/>
            <p:nvPr/>
          </p:nvSpPr>
          <p:spPr bwMode="auto">
            <a:xfrm rot="16200000" flipV="1">
              <a:off x="9071691" y="1036571"/>
              <a:ext cx="983947" cy="3372547"/>
            </a:xfrm>
            <a:prstGeom prst="bentUpArrow">
              <a:avLst>
                <a:gd name="adj1" fmla="val 8124"/>
                <a:gd name="adj2" fmla="val 12849"/>
                <a:gd name="adj3" fmla="val 9182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16767" y="1621104"/>
              <a:ext cx="1540835" cy="1161405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8265559" y="3514794"/>
            <a:ext cx="5350347" cy="2322095"/>
            <a:chOff x="8265559" y="3514794"/>
            <a:chExt cx="5350347" cy="232209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9090290" y="4334238"/>
              <a:ext cx="1072750" cy="1049459"/>
              <a:chOff x="5559625" y="3143250"/>
              <a:chExt cx="1072750" cy="1049459"/>
            </a:xfrm>
          </p:grpSpPr>
          <p:pic>
            <p:nvPicPr>
              <p:cNvPr id="35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232F3E"/>
                    </a:solidFill>
                  </a:rPr>
                  <a:t>Completion notification</a:t>
                </a: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flipH="1">
              <a:off x="8265559" y="3514794"/>
              <a:ext cx="1048601" cy="2322095"/>
              <a:chOff x="6618368" y="3212403"/>
              <a:chExt cx="1048601" cy="2322095"/>
            </a:xfrm>
          </p:grpSpPr>
          <p:sp>
            <p:nvSpPr>
              <p:cNvPr id="45" name="Right Arrow 44"/>
              <p:cNvSpPr/>
              <p:nvPr/>
            </p:nvSpPr>
            <p:spPr bwMode="auto">
              <a:xfrm rot="10800000">
                <a:off x="6618368" y="4302305"/>
                <a:ext cx="1041411" cy="150513"/>
              </a:xfrm>
              <a:prstGeom prst="rightArrow">
                <a:avLst>
                  <a:gd name="adj1" fmla="val 44117"/>
                  <a:gd name="adj2" fmla="val 5000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Bent-Up Arrow 45"/>
              <p:cNvSpPr/>
              <p:nvPr/>
            </p:nvSpPr>
            <p:spPr bwMode="auto">
              <a:xfrm rot="5400000" flipH="1">
                <a:off x="6664638" y="3368690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Bent-Up Arrow 46"/>
              <p:cNvSpPr/>
              <p:nvPr/>
            </p:nvSpPr>
            <p:spPr bwMode="auto">
              <a:xfrm rot="16200000" flipH="1" flipV="1">
                <a:off x="6663089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10135130" y="4330584"/>
              <a:ext cx="3480776" cy="683264"/>
              <a:chOff x="10135130" y="4330584"/>
              <a:chExt cx="3480776" cy="683264"/>
            </a:xfrm>
          </p:grpSpPr>
          <p:sp>
            <p:nvSpPr>
              <p:cNvPr id="58" name="Right Arrow 57"/>
              <p:cNvSpPr/>
              <p:nvPr/>
            </p:nvSpPr>
            <p:spPr bwMode="auto">
              <a:xfrm>
                <a:off x="10135130" y="4504480"/>
                <a:ext cx="1366737" cy="291830"/>
              </a:xfrm>
              <a:prstGeom prst="rightArrow">
                <a:avLst>
                  <a:gd name="adj1" fmla="val 23333"/>
                  <a:gd name="adj2" fmla="val 50000"/>
                </a:avLst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1382281" y="4330584"/>
                <a:ext cx="2233625" cy="6832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Subscribers</a:t>
                </a:r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3849376" y="1470893"/>
            <a:ext cx="1491434" cy="3743527"/>
            <a:chOff x="3849376" y="1470893"/>
            <a:chExt cx="1491434" cy="374352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4011229" y="4334238"/>
              <a:ext cx="1072750" cy="880182"/>
              <a:chOff x="5559625" y="3143250"/>
              <a:chExt cx="1072750" cy="880182"/>
            </a:xfrm>
          </p:grpSpPr>
          <p:pic>
            <p:nvPicPr>
              <p:cNvPr id="20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232F3E"/>
                    </a:solidFill>
                  </a:rPr>
                  <a:t>Color map</a:t>
                </a:r>
              </a:p>
            </p:txBody>
          </p:sp>
        </p:grpSp>
        <p:sp>
          <p:nvSpPr>
            <p:cNvPr id="37" name="Down Arrow 36"/>
            <p:cNvSpPr/>
            <p:nvPr/>
          </p:nvSpPr>
          <p:spPr bwMode="auto">
            <a:xfrm>
              <a:off x="4486044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3849376" y="1470893"/>
              <a:ext cx="1491434" cy="1275972"/>
              <a:chOff x="3849376" y="1470893"/>
              <a:chExt cx="1491434" cy="1275972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11229" y="1840618"/>
                <a:ext cx="1206319" cy="906247"/>
              </a:xfrm>
              <a:prstGeom prst="rect">
                <a:avLst/>
              </a:prstGeom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3849376" y="1470893"/>
                <a:ext cx="1491434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6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Input image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3216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Mosaic rendering</a:t>
            </a:r>
          </a:p>
        </p:txBody>
      </p:sp>
    </p:spTree>
    <p:extLst>
      <p:ext uri="{BB962C8B-B14F-4D97-AF65-F5344CB8AC3E}">
        <p14:creationId xmlns:p14="http://schemas.microsoft.com/office/powerpoint/2010/main" val="43879688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with .NET Core on AWS: What’s New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Norm Johanson</a:t>
            </a:r>
          </a:p>
          <a:p>
            <a:r>
              <a:rPr lang="en-US" dirty="0"/>
              <a:t>Senior Software Developer</a:t>
            </a:r>
          </a:p>
          <a:p>
            <a:r>
              <a:rPr lang="en-US" dirty="0"/>
              <a:t>Amazon Web Services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DEV318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079C9D-DFB0-4B73-A9A3-7E8F640DFA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Steve Roberts</a:t>
            </a:r>
          </a:p>
          <a:p>
            <a:r>
              <a:rPr lang="en-US" dirty="0"/>
              <a:t>Senior Technical Evangelist</a:t>
            </a:r>
          </a:p>
          <a:p>
            <a:r>
              <a:rPr lang="en-US" dirty="0"/>
              <a:t>Amazon Web Services</a:t>
            </a:r>
          </a:p>
        </p:txBody>
      </p:sp>
    </p:spTree>
    <p:extLst>
      <p:ext uri="{BB962C8B-B14F-4D97-AF65-F5344CB8AC3E}">
        <p14:creationId xmlns:p14="http://schemas.microsoft.com/office/powerpoint/2010/main" val="292457806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3034677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How to use Step Functions to orchestrate a workflow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How to use </a:t>
            </a:r>
            <a:r>
              <a:rPr lang="en-US" dirty="0" smtClean="0">
                <a:latin typeface="+mn-lt"/>
              </a:rPr>
              <a:t>the AWS </a:t>
            </a:r>
            <a:r>
              <a:rPr lang="en-US" dirty="0">
                <a:latin typeface="+mn-lt"/>
              </a:rPr>
              <a:t>.NET Mock Lambda Test Tool to debug a request input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How to deploy multiple projects with a serverless template</a:t>
            </a:r>
          </a:p>
        </p:txBody>
      </p:sp>
    </p:spTree>
    <p:extLst>
      <p:ext uri="{BB962C8B-B14F-4D97-AF65-F5344CB8AC3E}">
        <p14:creationId xmlns:p14="http://schemas.microsoft.com/office/powerpoint/2010/main" val="416798985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front-end</a:t>
            </a:r>
          </a:p>
        </p:txBody>
      </p:sp>
    </p:spTree>
    <p:extLst>
      <p:ext uri="{BB962C8B-B14F-4D97-AF65-F5344CB8AC3E}">
        <p14:creationId xmlns:p14="http://schemas.microsoft.com/office/powerpoint/2010/main" val="319690932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/>
              <a:t>What does the web front-end do?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2369880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Allows an authenticated user to: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Upload zip of images for new tile galleries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Upload an image to create a mosaic</a:t>
            </a:r>
          </a:p>
        </p:txBody>
      </p:sp>
    </p:spTree>
    <p:extLst>
      <p:ext uri="{BB962C8B-B14F-4D97-AF65-F5344CB8AC3E}">
        <p14:creationId xmlns:p14="http://schemas.microsoft.com/office/powerpoint/2010/main" val="277035065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/>
              <a:t>How the web front-end works</a:t>
            </a:r>
          </a:p>
        </p:txBody>
      </p: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26506" y="2722553"/>
            <a:ext cx="1143000" cy="1143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7637248" y="3962712"/>
            <a:ext cx="2666769" cy="1038022"/>
            <a:chOff x="8730574" y="1186165"/>
            <a:chExt cx="2666769" cy="1038022"/>
          </a:xfrm>
        </p:grpSpPr>
        <p:pic>
          <p:nvPicPr>
            <p:cNvPr id="7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8808037" y="1245549"/>
              <a:ext cx="762000" cy="9525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>
              <a:off x="8730574" y="1186165"/>
              <a:ext cx="2666769" cy="103802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93060" y="1347527"/>
              <a:ext cx="1528303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file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244076" y="3890768"/>
            <a:ext cx="2675106" cy="1181910"/>
            <a:chOff x="10894979" y="3891064"/>
            <a:chExt cx="2675106" cy="1181910"/>
          </a:xfrm>
        </p:grpSpPr>
        <p:pic>
          <p:nvPicPr>
            <p:cNvPr id="12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0949761" y="3937122"/>
              <a:ext cx="762000" cy="10922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 bwMode="auto">
            <a:xfrm>
              <a:off x="10894979" y="3891064"/>
              <a:ext cx="2675106" cy="1181910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896802" y="3891064"/>
              <a:ext cx="119648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Render</a:t>
              </a:r>
              <a:b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mosaic</a:t>
              </a:r>
              <a:endPara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084830" y="1404761"/>
            <a:ext cx="3550595" cy="3841384"/>
            <a:chOff x="2947481" y="2679160"/>
            <a:chExt cx="3550595" cy="3841384"/>
          </a:xfrm>
        </p:grpSpPr>
        <p:sp>
          <p:nvSpPr>
            <p:cNvPr id="2" name="Rectangle 1"/>
            <p:cNvSpPr/>
            <p:nvPr/>
          </p:nvSpPr>
          <p:spPr bwMode="auto">
            <a:xfrm>
              <a:off x="2947481" y="2679160"/>
              <a:ext cx="3550595" cy="3841384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65">
              <a:extLst>
                <a:ext uri="{FF2B5EF4-FFF2-40B4-BE49-F238E27FC236}">
                  <a16:creationId xmlns:a16="http://schemas.microsoft.com/office/drawing/2014/main" id="{2A27E9A0-EACE-F047-9F06-3B0B47C5B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3019038" y="2752927"/>
              <a:ext cx="762000" cy="952500"/>
            </a:xfrm>
            <a:prstGeom prst="rect">
              <a:avLst/>
            </a:prstGeom>
          </p:spPr>
        </p:pic>
        <p:pic>
          <p:nvPicPr>
            <p:cNvPr id="23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4184851" y="3473577"/>
              <a:ext cx="972882" cy="757692"/>
            </a:xfrm>
            <a:prstGeom prst="rect">
              <a:avLst/>
            </a:prstGeom>
          </p:spPr>
        </p:pic>
        <p:pic>
          <p:nvPicPr>
            <p:cNvPr id="24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4184851" y="4470174"/>
              <a:ext cx="972882" cy="757692"/>
            </a:xfrm>
            <a:prstGeom prst="rect">
              <a:avLst/>
            </a:prstGeom>
          </p:spPr>
        </p:pic>
        <p:pic>
          <p:nvPicPr>
            <p:cNvPr id="25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4184851" y="5466771"/>
              <a:ext cx="972882" cy="757692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755959" y="2801130"/>
              <a:ext cx="2629566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 server clusters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898999" y="5927861"/>
            <a:ext cx="2514775" cy="1140271"/>
            <a:chOff x="6890657" y="6134100"/>
            <a:chExt cx="2514775" cy="1140271"/>
          </a:xfrm>
        </p:grpSpPr>
        <p:pic>
          <p:nvPicPr>
            <p:cNvPr id="28" name="Graphic 7">
              <a:extLst>
                <a:ext uri="{FF2B5EF4-FFF2-40B4-BE49-F238E27FC236}">
                  <a16:creationId xmlns:a16="http://schemas.microsoft.com/office/drawing/2014/main" id="{16B58360-019F-3A46-9AAA-F527DB5B7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6935592" y="6182171"/>
              <a:ext cx="762000" cy="10922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 bwMode="auto">
            <a:xfrm>
              <a:off x="6890657" y="6134100"/>
              <a:ext cx="2514775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97592" y="6335486"/>
              <a:ext cx="148502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 pool</a:t>
              </a:r>
            </a:p>
          </p:txBody>
        </p:sp>
      </p:grpSp>
      <p:sp>
        <p:nvSpPr>
          <p:cNvPr id="33" name="Up-Down Arrow 32"/>
          <p:cNvSpPr/>
          <p:nvPr/>
        </p:nvSpPr>
        <p:spPr bwMode="auto">
          <a:xfrm>
            <a:off x="3504314" y="5368115"/>
            <a:ext cx="293914" cy="459202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808641" y="5927860"/>
            <a:ext cx="2941658" cy="1140271"/>
            <a:chOff x="5027118" y="5927861"/>
            <a:chExt cx="2941658" cy="1140271"/>
          </a:xfrm>
        </p:grpSpPr>
        <p:sp>
          <p:nvSpPr>
            <p:cNvPr id="39" name="Rectangle 38"/>
            <p:cNvSpPr/>
            <p:nvPr/>
          </p:nvSpPr>
          <p:spPr bwMode="auto">
            <a:xfrm>
              <a:off x="5027118" y="5927861"/>
              <a:ext cx="2777939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0" name="Graphic 15">
              <a:extLst>
                <a:ext uri="{FF2B5EF4-FFF2-40B4-BE49-F238E27FC236}">
                  <a16:creationId xmlns:a16="http://schemas.microsoft.com/office/drawing/2014/main" id="{4F9756E1-2CB8-7A4E-BAB5-F808AA99D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5079398" y="5975932"/>
              <a:ext cx="762000" cy="952500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6235482" y="6106256"/>
              <a:ext cx="1733294" cy="637150"/>
              <a:chOff x="4465022" y="5471809"/>
              <a:chExt cx="1733294" cy="637150"/>
            </a:xfrm>
          </p:grpSpPr>
          <p:sp>
            <p:nvSpPr>
              <p:cNvPr id="37" name="Rectangle 36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43" name="Bent-Up Arrow 42"/>
          <p:cNvSpPr/>
          <p:nvPr/>
        </p:nvSpPr>
        <p:spPr bwMode="auto">
          <a:xfrm rot="16200000">
            <a:off x="4956578" y="4947415"/>
            <a:ext cx="1672884" cy="867218"/>
          </a:xfrm>
          <a:prstGeom prst="bentUpArrow">
            <a:avLst>
              <a:gd name="adj1" fmla="val 10065"/>
              <a:gd name="adj2" fmla="val 16234"/>
              <a:gd name="adj3" fmla="val 18506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1151547" y="1408777"/>
            <a:ext cx="2558569" cy="1039291"/>
            <a:chOff x="10760529" y="5704114"/>
            <a:chExt cx="2558569" cy="1039291"/>
          </a:xfrm>
        </p:grpSpPr>
        <p:sp>
          <p:nvSpPr>
            <p:cNvPr id="44" name="Rectangle 43"/>
            <p:cNvSpPr/>
            <p:nvPr/>
          </p:nvSpPr>
          <p:spPr bwMode="auto">
            <a:xfrm>
              <a:off x="10760529" y="5704114"/>
              <a:ext cx="2558569" cy="103929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Graphic 19">
              <a:extLst>
                <a:ext uri="{FF2B5EF4-FFF2-40B4-BE49-F238E27FC236}">
                  <a16:creationId xmlns:a16="http://schemas.microsoft.com/office/drawing/2014/main" id="{39F24EEC-5C4F-7845-9A77-2155A203C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p:blipFill>
          <p:spPr>
            <a:xfrm>
              <a:off x="10813483" y="5749211"/>
              <a:ext cx="762000" cy="9525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11610543" y="5854489"/>
              <a:ext cx="165013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import</a:t>
              </a:r>
            </a:p>
          </p:txBody>
        </p:sp>
      </p:grpSp>
      <p:sp>
        <p:nvSpPr>
          <p:cNvPr id="50" name="Right Arrow 49"/>
          <p:cNvSpPr/>
          <p:nvPr/>
        </p:nvSpPr>
        <p:spPr bwMode="auto">
          <a:xfrm>
            <a:off x="6700157" y="1845384"/>
            <a:ext cx="4392386" cy="253811"/>
          </a:xfrm>
          <a:prstGeom prst="rightArrow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ight Arrow 50"/>
          <p:cNvSpPr/>
          <p:nvPr/>
        </p:nvSpPr>
        <p:spPr bwMode="auto">
          <a:xfrm>
            <a:off x="6746768" y="4343400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ight Arrow 51"/>
          <p:cNvSpPr/>
          <p:nvPr/>
        </p:nvSpPr>
        <p:spPr bwMode="auto">
          <a:xfrm>
            <a:off x="10347729" y="4304518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1572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3" grpId="0" animBg="1"/>
      <p:bldP spid="50" grpId="0" animBg="1"/>
      <p:bldP spid="51" grpId="0" animBg="1"/>
      <p:bldP spid="5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Hosting the web front-end</a:t>
            </a:r>
          </a:p>
        </p:txBody>
      </p:sp>
    </p:spTree>
    <p:extLst>
      <p:ext uri="{BB962C8B-B14F-4D97-AF65-F5344CB8AC3E}">
        <p14:creationId xmlns:p14="http://schemas.microsoft.com/office/powerpoint/2010/main" val="70166056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7" y="1990945"/>
            <a:ext cx="12813049" cy="401648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Use our upcoming high level libraries to handle identity, data protection, and configuration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Call AWS Batch and AWS Step Functions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Share configuration with AWS </a:t>
            </a:r>
            <a:r>
              <a:rPr lang="en-US" dirty="0" smtClean="0">
                <a:latin typeface="+mn-lt"/>
              </a:rPr>
              <a:t>Systems Manager </a:t>
            </a:r>
            <a:r>
              <a:rPr lang="en-US" dirty="0">
                <a:latin typeface="+mn-lt"/>
              </a:rPr>
              <a:t>Parameter Store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Deploying containers to AWS Fargate with AWS CodePipeline</a:t>
            </a:r>
          </a:p>
        </p:txBody>
      </p:sp>
    </p:spTree>
    <p:extLst>
      <p:ext uri="{BB962C8B-B14F-4D97-AF65-F5344CB8AC3E}">
        <p14:creationId xmlns:p14="http://schemas.microsoft.com/office/powerpoint/2010/main" val="53668487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/>
              <a:t>Upcoming library repositories on GitHub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3611784" cy="3921073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ASP.NET Core Identity Provider for Amazon Cognito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	</a:t>
            </a:r>
            <a:r>
              <a:rPr lang="en-US" sz="2800" dirty="0">
                <a:latin typeface="+mn-lt"/>
                <a:hlinkClick r:id="rId3"/>
              </a:rPr>
              <a:t>https://github.com/aws/aws-aspnet-cognito-identity-provider</a:t>
            </a:r>
            <a:endParaRPr lang="en-US" dirty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IConfiguration Provider for AWS </a:t>
            </a:r>
            <a:r>
              <a:rPr lang="en-US" dirty="0" smtClean="0">
                <a:latin typeface="+mn-lt"/>
              </a:rPr>
              <a:t>Systems Manager </a:t>
            </a:r>
            <a:r>
              <a:rPr lang="en-US" dirty="0">
                <a:latin typeface="+mn-lt"/>
              </a:rPr>
              <a:t>Parameter Store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	</a:t>
            </a:r>
            <a:r>
              <a:rPr lang="en-US" sz="2800" dirty="0">
                <a:latin typeface="+mn-lt"/>
                <a:hlinkClick r:id="rId4"/>
              </a:rPr>
              <a:t>https://github.com/aws/aws-dotnet-extensions-configuration</a:t>
            </a:r>
            <a:endParaRPr lang="en-US" dirty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ASP.NET Core DataProtection Provider for </a:t>
            </a:r>
            <a:r>
              <a:rPr lang="en-US" dirty="0"/>
              <a:t>AWS </a:t>
            </a:r>
            <a:r>
              <a:rPr lang="en-US" dirty="0" smtClean="0"/>
              <a:t>Systems Manager</a:t>
            </a:r>
            <a:r>
              <a:rPr lang="en-US" dirty="0">
                <a:latin typeface="+mn-lt"/>
              </a:rPr>
              <a:t/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	</a:t>
            </a:r>
            <a:r>
              <a:rPr lang="en-US" sz="2800" dirty="0">
                <a:latin typeface="+mn-lt"/>
                <a:hlinkClick r:id="rId5"/>
              </a:rPr>
              <a:t>https://github.com/aws/aws-ssm-data-protection-provider-for-aspnet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03953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the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16109956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449517" y="271124"/>
            <a:ext cx="8774483" cy="3609692"/>
            <a:chOff x="5449517" y="271124"/>
            <a:chExt cx="8774483" cy="3609692"/>
          </a:xfrm>
        </p:grpSpPr>
        <p:sp>
          <p:nvSpPr>
            <p:cNvPr id="269" name="Rectangle 268"/>
            <p:cNvSpPr/>
            <p:nvPr/>
          </p:nvSpPr>
          <p:spPr bwMode="auto">
            <a:xfrm>
              <a:off x="5551714" y="337457"/>
              <a:ext cx="8672286" cy="35433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7" name="Group 276"/>
            <p:cNvGrpSpPr/>
            <p:nvPr/>
          </p:nvGrpSpPr>
          <p:grpSpPr>
            <a:xfrm>
              <a:off x="5449517" y="271124"/>
              <a:ext cx="8645260" cy="3516024"/>
              <a:chOff x="5449517" y="271124"/>
              <a:chExt cx="8645260" cy="3516024"/>
            </a:xfrm>
          </p:grpSpPr>
          <p:grpSp>
            <p:nvGrpSpPr>
              <p:cNvPr id="214" name="Group 213"/>
              <p:cNvGrpSpPr/>
              <p:nvPr/>
            </p:nvGrpSpPr>
            <p:grpSpPr>
              <a:xfrm>
                <a:off x="5691255" y="1512997"/>
                <a:ext cx="2150089" cy="2032057"/>
                <a:chOff x="3169596" y="1580744"/>
                <a:chExt cx="3216613" cy="3040033"/>
              </a:xfrm>
            </p:grpSpPr>
            <p:sp>
              <p:nvSpPr>
                <p:cNvPr id="215" name="Rectangle 214"/>
                <p:cNvSpPr/>
                <p:nvPr/>
              </p:nvSpPr>
              <p:spPr bwMode="auto">
                <a:xfrm>
                  <a:off x="3169596" y="1580744"/>
                  <a:ext cx="3216613" cy="30400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16" name="Graphic 19">
                  <a:extLst>
                    <a:ext uri="{FF2B5EF4-FFF2-40B4-BE49-F238E27FC236}">
                      <a16:creationId xmlns:a16="http://schemas.microsoft.com/office/drawing/2014/main" id="{39F24EEC-5C4F-7845-9A77-2155A203C2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xmlns="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803" y="1644381"/>
                  <a:ext cx="762000" cy="952500"/>
                </a:xfrm>
                <a:prstGeom prst="rect">
                  <a:avLst/>
                </a:prstGeom>
              </p:spPr>
            </p:pic>
          </p:grpSp>
          <p:sp>
            <p:nvSpPr>
              <p:cNvPr id="217" name="Right Arrow 216"/>
              <p:cNvSpPr/>
              <p:nvPr/>
            </p:nvSpPr>
            <p:spPr bwMode="auto">
              <a:xfrm rot="10800000">
                <a:off x="7450261" y="3074295"/>
                <a:ext cx="569205" cy="316592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18" name="Group 217"/>
              <p:cNvGrpSpPr/>
              <p:nvPr/>
            </p:nvGrpSpPr>
            <p:grpSpPr>
              <a:xfrm>
                <a:off x="6303097" y="1578683"/>
                <a:ext cx="1220213" cy="461665"/>
                <a:chOff x="3112267" y="2629280"/>
                <a:chExt cx="3658540" cy="604664"/>
              </a:xfrm>
            </p:grpSpPr>
            <p:sp>
              <p:nvSpPr>
                <p:cNvPr id="219" name="Rectangle 218"/>
                <p:cNvSpPr/>
                <p:nvPr/>
              </p:nvSpPr>
              <p:spPr bwMode="auto">
                <a:xfrm>
                  <a:off x="3370634" y="2663321"/>
                  <a:ext cx="2879387" cy="49816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0" name="TextBox 219"/>
                <p:cNvSpPr txBox="1"/>
                <p:nvPr/>
              </p:nvSpPr>
              <p:spPr>
                <a:xfrm>
                  <a:off x="3112267" y="2629280"/>
                  <a:ext cx="3658540" cy="6046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Job queue</a:t>
                  </a: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8038615" y="3077263"/>
                <a:ext cx="1559570" cy="709885"/>
                <a:chOff x="8038615" y="3077263"/>
                <a:chExt cx="1559570" cy="709885"/>
              </a:xfrm>
            </p:grpSpPr>
            <p:sp>
              <p:nvSpPr>
                <p:cNvPr id="222" name="Rectangle 221"/>
                <p:cNvSpPr/>
                <p:nvPr/>
              </p:nvSpPr>
              <p:spPr bwMode="auto">
                <a:xfrm>
                  <a:off x="8038615" y="3077263"/>
                  <a:ext cx="1559570" cy="7098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3" name="Graphic 15">
                  <a:extLst>
                    <a:ext uri="{FF2B5EF4-FFF2-40B4-BE49-F238E27FC236}">
                      <a16:creationId xmlns:a16="http://schemas.microsoft.com/office/drawing/2014/main" id="{4F9756E1-2CB8-7A4E-BAB5-F808AA99DC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7803" y="3113574"/>
                  <a:ext cx="500174" cy="625218"/>
                </a:xfrm>
                <a:prstGeom prst="rect">
                  <a:avLst/>
                </a:prstGeom>
              </p:spPr>
            </p:pic>
            <p:sp>
              <p:nvSpPr>
                <p:cNvPr id="224" name="TextBox 223"/>
                <p:cNvSpPr txBox="1"/>
                <p:nvPr/>
              </p:nvSpPr>
              <p:spPr>
                <a:xfrm>
                  <a:off x="8506860" y="3087661"/>
                  <a:ext cx="1041244" cy="627864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Container</a:t>
                  </a:r>
                  <a:b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</a:p>
              </p:txBody>
            </p:sp>
          </p:grpSp>
          <p:sp>
            <p:nvSpPr>
              <p:cNvPr id="225" name="Right Arrow 224"/>
              <p:cNvSpPr/>
              <p:nvPr/>
            </p:nvSpPr>
            <p:spPr bwMode="auto">
              <a:xfrm>
                <a:off x="7735378" y="2349183"/>
                <a:ext cx="638716" cy="309745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6" name="Right Arrow 225"/>
              <p:cNvSpPr/>
              <p:nvPr/>
            </p:nvSpPr>
            <p:spPr bwMode="auto">
              <a:xfrm>
                <a:off x="11781329" y="1280881"/>
                <a:ext cx="650944" cy="269744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27" name="Group 226"/>
              <p:cNvGrpSpPr/>
              <p:nvPr/>
            </p:nvGrpSpPr>
            <p:grpSpPr>
              <a:xfrm>
                <a:off x="10887862" y="1821372"/>
                <a:ext cx="651146" cy="1691038"/>
                <a:chOff x="9359109" y="3572818"/>
                <a:chExt cx="651146" cy="2021828"/>
              </a:xfrm>
            </p:grpSpPr>
            <p:sp>
              <p:nvSpPr>
                <p:cNvPr id="228" name="Bent-Up Arrow 227"/>
                <p:cNvSpPr/>
                <p:nvPr/>
              </p:nvSpPr>
              <p:spPr bwMode="auto">
                <a:xfrm rot="5400000">
                  <a:off x="9288981" y="3642946"/>
                  <a:ext cx="789578" cy="649322"/>
                </a:xfrm>
                <a:prstGeom prst="bentUp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Bent-Up Arrow 228"/>
                <p:cNvSpPr/>
                <p:nvPr/>
              </p:nvSpPr>
              <p:spPr bwMode="auto">
                <a:xfrm rot="5400000">
                  <a:off x="8819947" y="4404338"/>
                  <a:ext cx="1731294" cy="649322"/>
                </a:xfrm>
                <a:prstGeom prst="bentUp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31" name="Rectangle 230"/>
              <p:cNvSpPr/>
              <p:nvPr/>
            </p:nvSpPr>
            <p:spPr bwMode="auto">
              <a:xfrm>
                <a:off x="9749081" y="598598"/>
                <a:ext cx="1669675" cy="591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2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p:blipFill>
            <p:spPr>
              <a:xfrm>
                <a:off x="9770580" y="618216"/>
                <a:ext cx="397344" cy="496680"/>
              </a:xfrm>
              <a:prstGeom prst="rect">
                <a:avLst/>
              </a:prstGeom>
            </p:spPr>
          </p:pic>
          <p:sp>
            <p:nvSpPr>
              <p:cNvPr id="233" name="Rectangle 232"/>
              <p:cNvSpPr/>
              <p:nvPr/>
            </p:nvSpPr>
            <p:spPr bwMode="auto">
              <a:xfrm>
                <a:off x="9959627" y="874468"/>
                <a:ext cx="1638634" cy="6098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4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p:blipFill>
            <p:spPr>
              <a:xfrm>
                <a:off x="9981125" y="894086"/>
                <a:ext cx="408625" cy="510781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35" name="Rectangle 234"/>
              <p:cNvSpPr/>
              <p:nvPr/>
            </p:nvSpPr>
            <p:spPr bwMode="auto">
              <a:xfrm>
                <a:off x="10229598" y="1170263"/>
                <a:ext cx="1537547" cy="58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6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p:blipFill>
            <p:spPr>
              <a:xfrm>
                <a:off x="10275822" y="1211734"/>
                <a:ext cx="421091" cy="526363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37" name="TextBox 236"/>
              <p:cNvSpPr txBox="1"/>
              <p:nvPr/>
            </p:nvSpPr>
            <p:spPr>
              <a:xfrm>
                <a:off x="10671652" y="1123457"/>
                <a:ext cx="1061829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Process</a:t>
                </a:r>
                <a:br>
                  <a: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image</a:t>
                </a:r>
              </a:p>
            </p:txBody>
          </p:sp>
          <p:grpSp>
            <p:nvGrpSpPr>
              <p:cNvPr id="267" name="Group 266"/>
              <p:cNvGrpSpPr/>
              <p:nvPr/>
            </p:nvGrpSpPr>
            <p:grpSpPr>
              <a:xfrm>
                <a:off x="12446457" y="951740"/>
                <a:ext cx="1648320" cy="749114"/>
                <a:chOff x="12446457" y="951740"/>
                <a:chExt cx="1648320" cy="749114"/>
              </a:xfrm>
            </p:grpSpPr>
            <p:sp>
              <p:nvSpPr>
                <p:cNvPr id="239" name="Rectangle 238"/>
                <p:cNvSpPr/>
                <p:nvPr/>
              </p:nvSpPr>
              <p:spPr bwMode="auto">
                <a:xfrm>
                  <a:off x="12446457" y="951740"/>
                  <a:ext cx="1648320" cy="7491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0" name="Graphic 132">
                  <a:extLst>
                    <a:ext uri="{FF2B5EF4-FFF2-40B4-BE49-F238E27FC236}">
                      <a16:creationId xmlns:a16="http://schemas.microsoft.com/office/drawing/2014/main" id="{F73DD8CF-3E81-4241-A79A-7CBAB59C2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xmlns="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472398" y="962037"/>
                  <a:ext cx="503663" cy="721917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sp>
              <p:nvSpPr>
                <p:cNvPr id="241" name="TextBox 240"/>
                <p:cNvSpPr txBox="1"/>
                <p:nvPr/>
              </p:nvSpPr>
              <p:spPr>
                <a:xfrm>
                  <a:off x="12984858" y="988145"/>
                  <a:ext cx="1079485" cy="586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05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  <a:br>
                    <a:rPr lang="en-US" sz="105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05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moderation</a:t>
                  </a:r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11572495" y="2136792"/>
                <a:ext cx="1444917" cy="1620647"/>
                <a:chOff x="11572495" y="2136792"/>
                <a:chExt cx="1444917" cy="1620647"/>
              </a:xfrm>
            </p:grpSpPr>
            <p:sp>
              <p:nvSpPr>
                <p:cNvPr id="247" name="Rectangle 246"/>
                <p:cNvSpPr/>
                <p:nvPr/>
              </p:nvSpPr>
              <p:spPr bwMode="auto">
                <a:xfrm>
                  <a:off x="11572495" y="2162620"/>
                  <a:ext cx="1444917" cy="77290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8" name="Graphic 75">
                  <a:extLst>
                    <a:ext uri="{FF2B5EF4-FFF2-40B4-BE49-F238E27FC236}">
                      <a16:creationId xmlns:a16="http://schemas.microsoft.com/office/drawing/2014/main" id="{4A26D16D-645A-FF44-868A-D8CFF632BF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xmlns="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93592" y="2171730"/>
                  <a:ext cx="508507" cy="728860"/>
                </a:xfrm>
                <a:prstGeom prst="rect">
                  <a:avLst/>
                </a:prstGeom>
              </p:spPr>
            </p:pic>
            <p:sp>
              <p:nvSpPr>
                <p:cNvPr id="249" name="TextBox 248"/>
                <p:cNvSpPr txBox="1"/>
                <p:nvPr/>
              </p:nvSpPr>
              <p:spPr>
                <a:xfrm>
                  <a:off x="11982833" y="2136792"/>
                  <a:ext cx="1012137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Tile color</a:t>
                  </a:r>
                  <a:b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data</a:t>
                  </a:r>
                </a:p>
              </p:txBody>
            </p:sp>
            <p:sp>
              <p:nvSpPr>
                <p:cNvPr id="244" name="Rectangle 243"/>
                <p:cNvSpPr/>
                <p:nvPr/>
              </p:nvSpPr>
              <p:spPr bwMode="auto">
                <a:xfrm>
                  <a:off x="11572495" y="3067776"/>
                  <a:ext cx="1444917" cy="689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5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xmlns="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03182" y="3104043"/>
                  <a:ext cx="498918" cy="623648"/>
                </a:xfrm>
                <a:prstGeom prst="rect">
                  <a:avLst/>
                </a:prstGeom>
              </p:spPr>
            </p:pic>
            <p:sp>
              <p:nvSpPr>
                <p:cNvPr id="246" name="TextBox 245"/>
                <p:cNvSpPr txBox="1"/>
                <p:nvPr/>
              </p:nvSpPr>
              <p:spPr>
                <a:xfrm>
                  <a:off x="12001140" y="3074295"/>
                  <a:ext cx="895117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Tile</a:t>
                  </a:r>
                  <a:b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storage</a:t>
                  </a:r>
                </a:p>
              </p:txBody>
            </p:sp>
          </p:grpSp>
          <p:grpSp>
            <p:nvGrpSpPr>
              <p:cNvPr id="250" name="Group 249"/>
              <p:cNvGrpSpPr/>
              <p:nvPr/>
            </p:nvGrpSpPr>
            <p:grpSpPr>
              <a:xfrm>
                <a:off x="6130927" y="2086660"/>
                <a:ext cx="1319334" cy="1210180"/>
                <a:chOff x="4224615" y="2295685"/>
                <a:chExt cx="1742467" cy="1598305"/>
              </a:xfrm>
            </p:grpSpPr>
            <p:grpSp>
              <p:nvGrpSpPr>
                <p:cNvPr id="251" name="Group 250"/>
                <p:cNvGrpSpPr/>
                <p:nvPr/>
              </p:nvGrpSpPr>
              <p:grpSpPr>
                <a:xfrm>
                  <a:off x="4224615" y="2546292"/>
                  <a:ext cx="1742467" cy="1347698"/>
                  <a:chOff x="4224615" y="2546292"/>
                  <a:chExt cx="1742467" cy="1347698"/>
                </a:xfrm>
              </p:grpSpPr>
              <p:pic>
                <p:nvPicPr>
                  <p:cNvPr id="255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xmlns="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4615" y="2546292"/>
                    <a:ext cx="972882" cy="757692"/>
                  </a:xfrm>
                  <a:prstGeom prst="rect">
                    <a:avLst/>
                  </a:prstGeom>
                </p:spPr>
              </p:pic>
              <p:pic>
                <p:nvPicPr>
                  <p:cNvPr id="256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xmlns="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28428" y="2846946"/>
                    <a:ext cx="972882" cy="757692"/>
                  </a:xfrm>
                  <a:prstGeom prst="rect">
                    <a:avLst/>
                  </a:prstGeom>
                </p:spPr>
              </p:pic>
              <p:pic>
                <p:nvPicPr>
                  <p:cNvPr id="257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xmlns="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94200" y="3136298"/>
                    <a:ext cx="972882" cy="75769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52" name="Down Arrow 251"/>
                <p:cNvSpPr/>
                <p:nvPr/>
              </p:nvSpPr>
              <p:spPr bwMode="auto">
                <a:xfrm>
                  <a:off x="4547764" y="2316401"/>
                  <a:ext cx="257783" cy="201926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3" name="Down Arrow 252"/>
                <p:cNvSpPr/>
                <p:nvPr/>
              </p:nvSpPr>
              <p:spPr bwMode="auto">
                <a:xfrm>
                  <a:off x="5258293" y="2343399"/>
                  <a:ext cx="257783" cy="445320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4" name="Down Arrow 253"/>
                <p:cNvSpPr/>
                <p:nvPr/>
              </p:nvSpPr>
              <p:spPr bwMode="auto">
                <a:xfrm>
                  <a:off x="5666767" y="2295685"/>
                  <a:ext cx="257783" cy="798313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>
                <a:off x="8413004" y="2114741"/>
                <a:ext cx="1420083" cy="627310"/>
                <a:chOff x="8413004" y="2114741"/>
                <a:chExt cx="1420083" cy="627310"/>
              </a:xfrm>
            </p:grpSpPr>
            <p:sp>
              <p:nvSpPr>
                <p:cNvPr id="259" name="Rectangle 258"/>
                <p:cNvSpPr/>
                <p:nvPr/>
              </p:nvSpPr>
              <p:spPr bwMode="auto">
                <a:xfrm>
                  <a:off x="8413004" y="2114741"/>
                  <a:ext cx="1420083" cy="6273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60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xmlns="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38624" y="2145021"/>
                  <a:ext cx="444743" cy="55592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sp>
              <p:nvSpPr>
                <p:cNvPr id="261" name="TextBox 260"/>
                <p:cNvSpPr txBox="1"/>
                <p:nvPr/>
              </p:nvSpPr>
              <p:spPr>
                <a:xfrm>
                  <a:off x="8912854" y="2128879"/>
                  <a:ext cx="866260" cy="60016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1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  <a:br>
                    <a:rPr lang="en-US" sz="11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1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upload</a:t>
                  </a:r>
                  <a:endPara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sp>
            <p:nvSpPr>
              <p:cNvPr id="262" name="Lightning Bolt 261"/>
              <p:cNvSpPr/>
              <p:nvPr/>
            </p:nvSpPr>
            <p:spPr bwMode="auto">
              <a:xfrm rot="15344842">
                <a:off x="9601469" y="1562463"/>
                <a:ext cx="554019" cy="680936"/>
              </a:xfrm>
              <a:prstGeom prst="lightningBolt">
                <a:avLst/>
              </a:prstGeom>
              <a:solidFill>
                <a:srgbClr val="FFC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5449517" y="271124"/>
                <a:ext cx="1653338" cy="5724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gallery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5510653" y="4012319"/>
            <a:ext cx="8742376" cy="3321024"/>
            <a:chOff x="5510653" y="4012319"/>
            <a:chExt cx="8742376" cy="3321024"/>
          </a:xfrm>
        </p:grpSpPr>
        <p:sp>
          <p:nvSpPr>
            <p:cNvPr id="273" name="Rectangle 272"/>
            <p:cNvSpPr/>
            <p:nvPr/>
          </p:nvSpPr>
          <p:spPr bwMode="auto">
            <a:xfrm>
              <a:off x="5551714" y="4012319"/>
              <a:ext cx="8701315" cy="3321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2" name="Group 271"/>
            <p:cNvGrpSpPr/>
            <p:nvPr/>
          </p:nvGrpSpPr>
          <p:grpSpPr>
            <a:xfrm>
              <a:off x="5510653" y="4213486"/>
              <a:ext cx="8310926" cy="2929327"/>
              <a:chOff x="5510653" y="4213486"/>
              <a:chExt cx="8310926" cy="2929327"/>
            </a:xfrm>
          </p:grpSpPr>
          <p:sp>
            <p:nvSpPr>
              <p:cNvPr id="43" name="Rectangle 42"/>
              <p:cNvSpPr/>
              <p:nvPr/>
            </p:nvSpPr>
            <p:spPr bwMode="auto">
              <a:xfrm>
                <a:off x="7669311" y="5315795"/>
                <a:ext cx="4623565" cy="18270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4" name="Graphic 13">
                <a:extLst>
                  <a:ext uri="{FF2B5EF4-FFF2-40B4-BE49-F238E27FC236}">
                    <a16:creationId xmlns:a16="http://schemas.microsoft.com/office/drawing/2014/main" id="{4B978A46-E50A-894A-BC86-7B37F99F6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xmlns="" r:embed="rId18"/>
                  </a:ext>
                </a:extLst>
              </a:blip>
              <a:stretch>
                <a:fillRect/>
              </a:stretch>
            </p:blipFill>
            <p:spPr>
              <a:xfrm>
                <a:off x="7701525" y="5342915"/>
                <a:ext cx="499078" cy="744656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9133344" y="4675529"/>
                <a:ext cx="1321753" cy="2222670"/>
                <a:chOff x="4894606" y="1666329"/>
                <a:chExt cx="2447925" cy="4508810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5615872" y="1666329"/>
                  <a:ext cx="1726659" cy="1045723"/>
                  <a:chOff x="3813243" y="5554494"/>
                  <a:chExt cx="1726659" cy="1045723"/>
                </a:xfrm>
              </p:grpSpPr>
              <p:sp>
                <p:nvSpPr>
                  <p:cNvPr id="54" name="Rectangle 53"/>
                  <p:cNvSpPr/>
                  <p:nvPr/>
                </p:nvSpPr>
                <p:spPr bwMode="auto">
                  <a:xfrm>
                    <a:off x="3813243" y="5554494"/>
                    <a:ext cx="1726659" cy="10457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52" name="Graphic 21">
                    <a:extLst>
                      <a:ext uri="{FF2B5EF4-FFF2-40B4-BE49-F238E27FC236}">
                        <a16:creationId xmlns:a16="http://schemas.microsoft.com/office/drawing/2014/main" id="{312CE227-7B0B-134D-A8D7-4AEA19FF7E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96DAC541-7B7A-43D3-8B79-37D633B846F1}">
                        <asvg:svgBlip xmlns:asvg="http://schemas.microsoft.com/office/drawing/2016/SVG/main" xmlns="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8382" y="5819823"/>
                    <a:ext cx="559831" cy="559833"/>
                  </a:xfrm>
                  <a:prstGeom prst="rect">
                    <a:avLst/>
                  </a:prstGeom>
                </p:spPr>
              </p:pic>
              <p:pic>
                <p:nvPicPr>
                  <p:cNvPr id="53" name="Graphic 82">
                    <a:extLst>
                      <a:ext uri="{FF2B5EF4-FFF2-40B4-BE49-F238E27FC236}">
                        <a16:creationId xmlns:a16="http://schemas.microsoft.com/office/drawing/2014/main" id="{2B05DD6C-F855-D840-A735-6649674A38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xmlns="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11299" y="5819823"/>
                    <a:ext cx="571501" cy="5714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8C637E71-652D-A24A-ADF8-26F137078D80}"/>
                    </a:ext>
                  </a:extLst>
                </p:cNvPr>
                <p:cNvGrpSpPr/>
                <p:nvPr/>
              </p:nvGrpSpPr>
              <p:grpSpPr>
                <a:xfrm>
                  <a:off x="5584587" y="4339102"/>
                  <a:ext cx="1072750" cy="1836037"/>
                  <a:chOff x="5559625" y="3143250"/>
                  <a:chExt cx="1072750" cy="1836037"/>
                </a:xfrm>
              </p:grpSpPr>
              <p:pic>
                <p:nvPicPr>
                  <p:cNvPr id="50" name="Graphic 6">
                    <a:extLst>
                      <a:ext uri="{FF2B5EF4-FFF2-40B4-BE49-F238E27FC236}">
                        <a16:creationId xmlns:a16="http://schemas.microsoft.com/office/drawing/2014/main" id="{4688A8FB-694A-8440-A65E-EA783A9835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96DAC541-7B7A-43D3-8B79-37D633B846F1}">
                        <asvg:svgBlip xmlns:asvg="http://schemas.microsoft.com/office/drawing/2016/SVG/main" xmlns="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250" y="3143250"/>
                    <a:ext cx="571500" cy="571500"/>
                  </a:xfrm>
                  <a:prstGeom prst="rect">
                    <a:avLst/>
                  </a:prstGeom>
                </p:spPr>
              </p:pic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5559625" y="3761821"/>
                    <a:ext cx="1072750" cy="12174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solidFill>
                          <a:srgbClr val="232F3E"/>
                        </a:solidFill>
                      </a:rPr>
                      <a:t>Select tiles</a:t>
                    </a:r>
                    <a:br>
                      <a:rPr lang="en-US" sz="1100" dirty="0">
                        <a:solidFill>
                          <a:srgbClr val="232F3E"/>
                        </a:solidFill>
                      </a:rPr>
                    </a:br>
                    <a:r>
                      <a:rPr lang="en-US" sz="1100" dirty="0">
                        <a:solidFill>
                          <a:srgbClr val="232F3E"/>
                        </a:solidFill>
                      </a:rPr>
                      <a:t>(F#)</a:t>
                    </a:r>
                  </a:p>
                </p:txBody>
              </p:sp>
            </p:grpSp>
            <p:sp>
              <p:nvSpPr>
                <p:cNvPr id="48" name="Down Arrow 47"/>
                <p:cNvSpPr/>
                <p:nvPr/>
              </p:nvSpPr>
              <p:spPr bwMode="auto">
                <a:xfrm>
                  <a:off x="6120152" y="2810716"/>
                  <a:ext cx="136187" cy="1467828"/>
                </a:xfrm>
                <a:prstGeom prst="down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Right Arrow 48"/>
                <p:cNvSpPr/>
                <p:nvPr/>
              </p:nvSpPr>
              <p:spPr bwMode="auto">
                <a:xfrm>
                  <a:off x="4894606" y="4541191"/>
                  <a:ext cx="860897" cy="165370"/>
                </a:xfrm>
                <a:prstGeom prst="rightArrow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10004258" y="5357234"/>
                <a:ext cx="1455983" cy="1773197"/>
                <a:chOff x="6615097" y="3115436"/>
                <a:chExt cx="1866224" cy="3436951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6615097" y="3489578"/>
                  <a:ext cx="1032460" cy="2364307"/>
                  <a:chOff x="6618368" y="3170191"/>
                  <a:chExt cx="1032460" cy="2364307"/>
                </a:xfrm>
              </p:grpSpPr>
              <p:sp>
                <p:nvSpPr>
                  <p:cNvPr id="69" name="Right Arrow 68"/>
                  <p:cNvSpPr/>
                  <p:nvPr/>
                </p:nvSpPr>
                <p:spPr bwMode="auto">
                  <a:xfrm>
                    <a:off x="6618368" y="4287448"/>
                    <a:ext cx="1002046" cy="171731"/>
                  </a:xfrm>
                  <a:prstGeom prst="rightArrow">
                    <a:avLst/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0" name="Bent-Up Arrow 69"/>
                  <p:cNvSpPr/>
                  <p:nvPr/>
                </p:nvSpPr>
                <p:spPr bwMode="auto">
                  <a:xfrm rot="5400000" flipH="1">
                    <a:off x="6641307" y="332647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1" name="Bent-Up Arrow 70"/>
                  <p:cNvSpPr/>
                  <p:nvPr/>
                </p:nvSpPr>
                <p:spPr bwMode="auto">
                  <a:xfrm rot="16200000" flipH="1" flipV="1">
                    <a:off x="6648497" y="453216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7408570" y="3115436"/>
                  <a:ext cx="1072751" cy="3436951"/>
                  <a:chOff x="7411841" y="2796049"/>
                  <a:chExt cx="1072751" cy="3436951"/>
                </a:xfrm>
              </p:grpSpPr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3583964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solidFill>
                          <a:srgbClr val="232F3E"/>
                        </a:solidFill>
                      </a:rPr>
                      <a:t>Small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4694460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solidFill>
                          <a:srgbClr val="232F3E"/>
                        </a:solidFill>
                      </a:rPr>
                      <a:t>Medium</a:t>
                    </a: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1" y="5702311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solidFill>
                          <a:srgbClr val="232F3E"/>
                        </a:solidFill>
                      </a:rPr>
                      <a:t>Large</a:t>
                    </a:r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 bwMode="auto">
                  <a:xfrm>
                    <a:off x="7479265" y="2796049"/>
                    <a:ext cx="1005327" cy="3381015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271" name="Group 270"/>
              <p:cNvGrpSpPr/>
              <p:nvPr/>
            </p:nvGrpSpPr>
            <p:grpSpPr>
              <a:xfrm>
                <a:off x="12720907" y="4505393"/>
                <a:ext cx="1100672" cy="600164"/>
                <a:chOff x="12720907" y="4505393"/>
                <a:chExt cx="1100672" cy="600164"/>
              </a:xfrm>
            </p:grpSpPr>
            <p:sp>
              <p:nvSpPr>
                <p:cNvPr id="77" name="Rectangle 76"/>
                <p:cNvSpPr/>
                <p:nvPr/>
              </p:nvSpPr>
              <p:spPr bwMode="auto">
                <a:xfrm>
                  <a:off x="12720907" y="4535721"/>
                  <a:ext cx="1096693" cy="5170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6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xmlns="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49503" y="4569212"/>
                  <a:ext cx="375636" cy="469545"/>
                </a:xfrm>
                <a:prstGeom prst="rect">
                  <a:avLst/>
                </a:prstGeom>
              </p:spPr>
            </p:pic>
            <p:sp>
              <p:nvSpPr>
                <p:cNvPr id="78" name="TextBox 77"/>
                <p:cNvSpPr txBox="1"/>
                <p:nvPr/>
              </p:nvSpPr>
              <p:spPr>
                <a:xfrm>
                  <a:off x="12987376" y="4505393"/>
                  <a:ext cx="834203" cy="6001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1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Output</a:t>
                  </a:r>
                  <a:br>
                    <a:rPr lang="en-US" sz="11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1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mosaic</a:t>
                  </a:r>
                </a:p>
              </p:txBody>
            </p:sp>
          </p:grpSp>
          <p:sp>
            <p:nvSpPr>
              <p:cNvPr id="74" name="Bent-Up Arrow 73"/>
              <p:cNvSpPr/>
              <p:nvPr/>
            </p:nvSpPr>
            <p:spPr bwMode="auto">
              <a:xfrm rot="16200000" flipV="1">
                <a:off x="11647116" y="4212824"/>
                <a:ext cx="485047" cy="1662535"/>
              </a:xfrm>
              <a:prstGeom prst="bentUpArrow">
                <a:avLst>
                  <a:gd name="adj1" fmla="val 8124"/>
                  <a:gd name="adj2" fmla="val 12849"/>
                  <a:gd name="adj3" fmla="val 9182"/>
                </a:avLst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669336" y="4500976"/>
                <a:ext cx="759572" cy="572527"/>
              </a:xfrm>
              <a:prstGeom prst="rect">
                <a:avLst/>
              </a:prstGeom>
            </p:spPr>
          </p:pic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11678078" y="5954541"/>
                <a:ext cx="614798" cy="566542"/>
                <a:chOff x="5559625" y="3143250"/>
                <a:chExt cx="1247153" cy="1149263"/>
              </a:xfrm>
            </p:grpSpPr>
            <p:pic>
              <p:nvPicPr>
                <p:cNvPr id="88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96DAC541-7B7A-43D3-8B79-37D633B846F1}">
                      <asvg:svgBlip xmlns:asvg="http://schemas.microsoft.com/office/drawing/2016/SVG/main" xmlns="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247153" cy="530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Notify</a:t>
                  </a:r>
                </a:p>
              </p:txBody>
            </p:sp>
          </p:grpSp>
          <p:grpSp>
            <p:nvGrpSpPr>
              <p:cNvPr id="81" name="Group 80"/>
              <p:cNvGrpSpPr/>
              <p:nvPr/>
            </p:nvGrpSpPr>
            <p:grpSpPr>
              <a:xfrm flipH="1">
                <a:off x="11283372" y="5561640"/>
                <a:ext cx="516920" cy="1144703"/>
                <a:chOff x="6618368" y="3212403"/>
                <a:chExt cx="1048601" cy="2322095"/>
              </a:xfrm>
            </p:grpSpPr>
            <p:sp>
              <p:nvSpPr>
                <p:cNvPr id="85" name="Right Arrow 84"/>
                <p:cNvSpPr/>
                <p:nvPr/>
              </p:nvSpPr>
              <p:spPr bwMode="auto">
                <a:xfrm rot="10800000">
                  <a:off x="6618368" y="4302305"/>
                  <a:ext cx="1041411" cy="150513"/>
                </a:xfrm>
                <a:prstGeom prst="rightArrow">
                  <a:avLst>
                    <a:gd name="adj1" fmla="val 44117"/>
                    <a:gd name="adj2" fmla="val 5000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6" name="Bent-Up Arrow 85"/>
                <p:cNvSpPr/>
                <p:nvPr/>
              </p:nvSpPr>
              <p:spPr bwMode="auto">
                <a:xfrm rot="5400000" flipH="1">
                  <a:off x="6664638" y="3368690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7" name="Bent-Up Arrow 86"/>
                <p:cNvSpPr/>
                <p:nvPr/>
              </p:nvSpPr>
              <p:spPr bwMode="auto">
                <a:xfrm rot="16200000" flipH="1" flipV="1">
                  <a:off x="6663089" y="4532168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8542830" y="5988345"/>
                <a:ext cx="586386" cy="735819"/>
                <a:chOff x="5559625" y="3143250"/>
                <a:chExt cx="1072750" cy="1492649"/>
              </a:xfrm>
            </p:grpSpPr>
            <p:pic>
              <p:nvPicPr>
                <p:cNvPr id="96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96DAC541-7B7A-43D3-8B79-37D633B846F1}">
                      <asvg:svgBlip xmlns:asvg="http://schemas.microsoft.com/office/drawing/2016/SVG/main" xmlns="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1"/>
                  <a:ext cx="1072750" cy="8740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Map colors</a:t>
                  </a:r>
                </a:p>
              </p:txBody>
            </p:sp>
          </p:grpSp>
          <p:pic>
            <p:nvPicPr>
              <p:cNvPr id="98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xmlns="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893101" y="5420776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99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xmlns="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894742" y="5977207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100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xmlns="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881185" y="6548048"/>
                <a:ext cx="308581" cy="281728"/>
              </a:xfrm>
              <a:prstGeom prst="rect">
                <a:avLst/>
              </a:prstGeom>
            </p:spPr>
          </p:pic>
          <p:grpSp>
            <p:nvGrpSpPr>
              <p:cNvPr id="93" name="Group 92"/>
              <p:cNvGrpSpPr/>
              <p:nvPr/>
            </p:nvGrpSpPr>
            <p:grpSpPr>
              <a:xfrm>
                <a:off x="8454358" y="4576827"/>
                <a:ext cx="747869" cy="629005"/>
                <a:chOff x="3849376" y="1470893"/>
                <a:chExt cx="1368172" cy="1275972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3849376" y="1470893"/>
                  <a:ext cx="749343" cy="1048895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endParaRPr lang="en-US" sz="16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  <p:pic>
              <p:nvPicPr>
                <p:cNvPr id="94" name="Picture 93"/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11229" y="1840618"/>
                  <a:ext cx="1206319" cy="906247"/>
                </a:xfrm>
                <a:prstGeom prst="rect">
                  <a:avLst/>
                </a:prstGeom>
              </p:spPr>
            </p:pic>
          </p:grpSp>
          <p:sp>
            <p:nvSpPr>
              <p:cNvPr id="130" name="TextBox 129"/>
              <p:cNvSpPr txBox="1"/>
              <p:nvPr/>
            </p:nvSpPr>
            <p:spPr>
              <a:xfrm>
                <a:off x="5510653" y="4213486"/>
                <a:ext cx="2361865" cy="5724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Mosaic rendering</a:t>
                </a: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269931" y="1880248"/>
            <a:ext cx="8643530" cy="4096959"/>
            <a:chOff x="269931" y="1880248"/>
            <a:chExt cx="8643530" cy="4096959"/>
          </a:xfrm>
        </p:grpSpPr>
        <p:sp>
          <p:nvSpPr>
            <p:cNvPr id="106" name="Bent-Up Arrow 105"/>
            <p:cNvSpPr/>
            <p:nvPr/>
          </p:nvSpPr>
          <p:spPr bwMode="auto">
            <a:xfrm flipV="1">
              <a:off x="3484976" y="4135199"/>
              <a:ext cx="5428485" cy="1842008"/>
            </a:xfrm>
            <a:prstGeom prst="bentUpArrow">
              <a:avLst>
                <a:gd name="adj1" fmla="val 2568"/>
                <a:gd name="adj2" fmla="val 7224"/>
                <a:gd name="adj3" fmla="val 6160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69931" y="1880248"/>
              <a:ext cx="5387837" cy="3966075"/>
              <a:chOff x="269931" y="1880248"/>
              <a:chExt cx="5387837" cy="3966075"/>
            </a:xfrm>
          </p:grpSpPr>
          <p:sp>
            <p:nvSpPr>
              <p:cNvPr id="263" name="Right Arrow 262"/>
              <p:cNvSpPr/>
              <p:nvPr/>
            </p:nvSpPr>
            <p:spPr bwMode="auto">
              <a:xfrm>
                <a:off x="3550894" y="2764656"/>
                <a:ext cx="2106874" cy="135934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Graphic 103">
                <a:extLst>
                  <a:ext uri="{FF2B5EF4-FFF2-40B4-BE49-F238E27FC236}">
                    <a16:creationId xmlns:a16="http://schemas.microsoft.com/office/drawing/2014/main" id="{CDCA25AE-3B67-134A-A6B1-FD3A506FA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xmlns="" r:embed="rId28"/>
                  </a:ext>
                </a:extLst>
              </a:blip>
              <a:stretch>
                <a:fillRect/>
              </a:stretch>
            </p:blipFill>
            <p:spPr>
              <a:xfrm>
                <a:off x="269931" y="3304943"/>
                <a:ext cx="629154" cy="629154"/>
              </a:xfrm>
              <a:prstGeom prst="rect">
                <a:avLst/>
              </a:prstGeom>
            </p:spPr>
          </p:pic>
          <p:grpSp>
            <p:nvGrpSpPr>
              <p:cNvPr id="274" name="Group 273"/>
              <p:cNvGrpSpPr/>
              <p:nvPr/>
            </p:nvGrpSpPr>
            <p:grpSpPr>
              <a:xfrm>
                <a:off x="1082775" y="1880248"/>
                <a:ext cx="3910954" cy="3966075"/>
                <a:chOff x="1082775" y="1880248"/>
                <a:chExt cx="3910954" cy="3966075"/>
              </a:xfrm>
            </p:grpSpPr>
            <p:sp>
              <p:nvSpPr>
                <p:cNvPr id="10" name="Rectangle 9"/>
                <p:cNvSpPr/>
                <p:nvPr/>
              </p:nvSpPr>
              <p:spPr bwMode="auto">
                <a:xfrm>
                  <a:off x="1082775" y="1985028"/>
                  <a:ext cx="3910954" cy="386129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9" name="Group 8"/>
                <p:cNvGrpSpPr/>
                <p:nvPr/>
              </p:nvGrpSpPr>
              <p:grpSpPr>
                <a:xfrm>
                  <a:off x="1236457" y="2477904"/>
                  <a:ext cx="2681930" cy="3116138"/>
                  <a:chOff x="1236457" y="2477904"/>
                  <a:chExt cx="2681930" cy="3116138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1476519" y="2477904"/>
                    <a:ext cx="1966281" cy="2114455"/>
                    <a:chOff x="2947481" y="2679160"/>
                    <a:chExt cx="3572190" cy="3841384"/>
                  </a:xfrm>
                </p:grpSpPr>
                <p:sp>
                  <p:nvSpPr>
                    <p:cNvPr id="19" name="Rectangle 18"/>
                    <p:cNvSpPr/>
                    <p:nvPr/>
                  </p:nvSpPr>
                  <p:spPr bwMode="auto">
                    <a:xfrm>
                      <a:off x="2947481" y="2679160"/>
                      <a:ext cx="3550595" cy="3841384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pic>
                  <p:nvPicPr>
                    <p:cNvPr id="20" name="Graphic 65">
                      <a:extLst>
                        <a:ext uri="{FF2B5EF4-FFF2-40B4-BE49-F238E27FC236}">
                          <a16:creationId xmlns:a16="http://schemas.microsoft.com/office/drawing/2014/main" id="{2A27E9A0-EACE-F047-9F06-3B0B47C5BC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9">
                      <a:extLst>
                        <a:ext uri="{96DAC541-7B7A-43D3-8B79-37D633B846F1}">
                          <asvg:svgBlip xmlns:asvg="http://schemas.microsoft.com/office/drawing/2016/SVG/main" xmlns="" r:embed="rId3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19038" y="2752926"/>
                      <a:ext cx="870469" cy="108808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96DAC541-7B7A-43D3-8B79-37D633B846F1}">
                          <asvg:svgBlip xmlns:asvg="http://schemas.microsoft.com/office/drawing/2016/SVG/main" xmlns="" r:embed="rId1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3473577"/>
                      <a:ext cx="972882" cy="7576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96DAC541-7B7A-43D3-8B79-37D633B846F1}">
                          <asvg:svgBlip xmlns:asvg="http://schemas.microsoft.com/office/drawing/2016/SVG/main" xmlns="" r:embed="rId1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4470174"/>
                      <a:ext cx="972882" cy="7576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96DAC541-7B7A-43D3-8B79-37D633B846F1}">
                          <asvg:svgBlip xmlns:asvg="http://schemas.microsoft.com/office/drawing/2016/SVG/main" xmlns="" r:embed="rId1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5466771"/>
                      <a:ext cx="972882" cy="75769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3585905" y="2683173"/>
                      <a:ext cx="2933766" cy="8135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1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Web server clusters</a:t>
                      </a:r>
                    </a:p>
                  </p:txBody>
                </p:sp>
              </p:grpSp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1236457" y="4912261"/>
                    <a:ext cx="993065" cy="681781"/>
                    <a:chOff x="814636" y="4912261"/>
                    <a:chExt cx="993065" cy="681781"/>
                  </a:xfrm>
                </p:grpSpPr>
                <p:grpSp>
                  <p:nvGrpSpPr>
                    <p:cNvPr id="5" name="Group 4"/>
                    <p:cNvGrpSpPr/>
                    <p:nvPr/>
                  </p:nvGrpSpPr>
                  <p:grpSpPr>
                    <a:xfrm>
                      <a:off x="814636" y="4966390"/>
                      <a:ext cx="921524" cy="627652"/>
                      <a:chOff x="823790" y="4967604"/>
                      <a:chExt cx="921524" cy="627652"/>
                    </a:xfrm>
                  </p:grpSpPr>
                  <p:sp>
                    <p:nvSpPr>
                      <p:cNvPr id="27" name="Rectangle 26"/>
                      <p:cNvSpPr/>
                      <p:nvPr/>
                    </p:nvSpPr>
                    <p:spPr bwMode="auto">
                      <a:xfrm>
                        <a:off x="823790" y="4967604"/>
                        <a:ext cx="921524" cy="62765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pic>
                    <p:nvPicPr>
                      <p:cNvPr id="26" name="Graphic 7">
                        <a:extLst>
                          <a:ext uri="{FF2B5EF4-FFF2-40B4-BE49-F238E27FC236}">
                            <a16:creationId xmlns:a16="http://schemas.microsoft.com/office/drawing/2014/main" id="{16B58360-019F-3A46-9AAA-F527DB5B7F2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1">
                        <a:extLst>
                          <a:ext uri="{96DAC541-7B7A-43D3-8B79-37D633B846F1}">
                            <asvg:svgBlip xmlns:asvg="http://schemas.microsoft.com/office/drawing/2016/SVG/main" xmlns="" r:embed="rId32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8523" y="4986282"/>
                        <a:ext cx="419436" cy="601192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1122577" y="4912261"/>
                      <a:ext cx="685124" cy="62786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User</a:t>
                      </a:r>
                      <a:br>
                        <a:rPr lang="en-US" sz="12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12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pool</a:t>
                      </a:r>
                    </a:p>
                  </p:txBody>
                </p:sp>
              </p:grpSp>
              <p:sp>
                <p:nvSpPr>
                  <p:cNvPr id="29" name="Up-Down Arrow 28"/>
                  <p:cNvSpPr/>
                  <p:nvPr/>
                </p:nvSpPr>
                <p:spPr bwMode="auto">
                  <a:xfrm>
                    <a:off x="1707420" y="4659497"/>
                    <a:ext cx="161782" cy="252764"/>
                  </a:xfrm>
                  <a:prstGeom prst="upDownArrow">
                    <a:avLst/>
                  </a:prstGeom>
                  <a:solidFill>
                    <a:schemeClr val="accent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36" name="Bent-Up Arrow 35"/>
                  <p:cNvSpPr/>
                  <p:nvPr/>
                </p:nvSpPr>
                <p:spPr bwMode="auto">
                  <a:xfrm rot="16200000">
                    <a:off x="2576680" y="4353683"/>
                    <a:ext cx="920824" cy="477352"/>
                  </a:xfrm>
                  <a:prstGeom prst="bentUpArrow">
                    <a:avLst>
                      <a:gd name="adj1" fmla="val 10065"/>
                      <a:gd name="adj2" fmla="val 16234"/>
                      <a:gd name="adj3" fmla="val 18506"/>
                    </a:avLst>
                  </a:prstGeom>
                  <a:solidFill>
                    <a:schemeClr val="accent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2374421" y="4905496"/>
                    <a:ext cx="1543966" cy="678234"/>
                    <a:chOff x="2374421" y="4905496"/>
                    <a:chExt cx="1543966" cy="678234"/>
                  </a:xfrm>
                </p:grpSpPr>
                <p:sp>
                  <p:nvSpPr>
                    <p:cNvPr id="31" name="Rectangle 30"/>
                    <p:cNvSpPr/>
                    <p:nvPr/>
                  </p:nvSpPr>
                  <p:spPr bwMode="auto">
                    <a:xfrm>
                      <a:off x="2374421" y="4954864"/>
                      <a:ext cx="1390383" cy="62886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pic>
                  <p:nvPicPr>
                    <p:cNvPr id="32" name="Graphic 15">
                      <a:extLst>
                        <a:ext uri="{FF2B5EF4-FFF2-40B4-BE49-F238E27FC236}">
                          <a16:creationId xmlns:a16="http://schemas.microsoft.com/office/drawing/2014/main" id="{4F9756E1-2CB8-7A4E-BAB5-F808AA99DCB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xmlns="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392602" y="4976209"/>
                      <a:ext cx="521829" cy="57230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2862436" y="4905496"/>
                      <a:ext cx="1055951" cy="6278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Container</a:t>
                      </a:r>
                      <a:br>
                        <a:rPr lang="en-US" sz="12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12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image</a:t>
                      </a:r>
                      <a:endParaRPr lang="en-US" sz="2800" dirty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</p:txBody>
                </p:sp>
              </p:grpSp>
            </p:grpSp>
            <p:sp>
              <p:nvSpPr>
                <p:cNvPr id="11" name="TextBox 10"/>
                <p:cNvSpPr txBox="1"/>
                <p:nvPr/>
              </p:nvSpPr>
              <p:spPr>
                <a:xfrm>
                  <a:off x="1237139" y="1880248"/>
                  <a:ext cx="2395528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24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Web front end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 bwMode="auto">
                <a:xfrm>
                  <a:off x="3550894" y="3296840"/>
                  <a:ext cx="1253614" cy="5839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1537" y="3237969"/>
                  <a:ext cx="1101905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Parameter</a:t>
                  </a:r>
                  <a:b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Store</a:t>
                  </a:r>
                </a:p>
              </p:txBody>
            </p:sp>
            <p:pic>
              <p:nvPicPr>
                <p:cNvPr id="135" name="Graphic 53">
                  <a:extLst>
                    <a:ext uri="{FF2B5EF4-FFF2-40B4-BE49-F238E27FC236}">
                      <a16:creationId xmlns:a16="http://schemas.microsoft.com/office/drawing/2014/main" id="{EF3049AB-9C72-7B43-9C9E-B92B5A5A04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>
                  <a:extLst>
                    <a:ext uri="{96DAC541-7B7A-43D3-8B79-37D633B846F1}">
                      <asvg:svgBlip xmlns:asvg="http://schemas.microsoft.com/office/drawing/2016/SVG/main" xmlns="" r:embed="rId3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87859" y="3340328"/>
                  <a:ext cx="376353" cy="376352"/>
                </a:xfrm>
                <a:prstGeom prst="rect">
                  <a:avLst/>
                </a:prstGeom>
              </p:spPr>
            </p:pic>
            <p:sp>
              <p:nvSpPr>
                <p:cNvPr id="25" name="Right Arrow 24"/>
                <p:cNvSpPr/>
                <p:nvPr/>
              </p:nvSpPr>
              <p:spPr bwMode="auto">
                <a:xfrm flipH="1">
                  <a:off x="2747562" y="3530977"/>
                  <a:ext cx="780009" cy="181098"/>
                </a:xfrm>
                <a:prstGeom prst="rightArrow">
                  <a:avLst>
                    <a:gd name="adj1" fmla="val 28514"/>
                    <a:gd name="adj2" fmla="val 50000"/>
                  </a:avLst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21887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wrap</a:t>
            </a:r>
          </a:p>
        </p:txBody>
      </p:sp>
    </p:spTree>
    <p:extLst>
      <p:ext uri="{BB962C8B-B14F-4D97-AF65-F5344CB8AC3E}">
        <p14:creationId xmlns:p14="http://schemas.microsoft.com/office/powerpoint/2010/main" val="359158613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for .NET on AWS</a:t>
            </a:r>
          </a:p>
        </p:txBody>
      </p:sp>
    </p:spTree>
    <p:extLst>
      <p:ext uri="{BB962C8B-B14F-4D97-AF65-F5344CB8AC3E}">
        <p14:creationId xmlns:p14="http://schemas.microsoft.com/office/powerpoint/2010/main" val="395482597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.NET Mock Lambda Test Tool </a:t>
            </a:r>
            <a:r>
              <a:rPr lang="en-US" dirty="0" smtClean="0"/>
              <a:t>(preview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755" y="1456038"/>
            <a:ext cx="7820886" cy="4921347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dirty="0" smtClean="0"/>
              <a:t>source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https://github.com/aws/aws-lambda-dotnet/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AWS Toolkit for Visual Studio will auto configure</a:t>
            </a:r>
          </a:p>
          <a:p>
            <a:endParaRPr lang="en-US" dirty="0"/>
          </a:p>
          <a:p>
            <a:r>
              <a:rPr lang="en-US" dirty="0"/>
              <a:t>Toolkit for Visual Studio </a:t>
            </a:r>
            <a:r>
              <a:rPr lang="en-US" dirty="0" smtClean="0"/>
              <a:t>Code, Visual Studio for Mac, </a:t>
            </a:r>
            <a:r>
              <a:rPr lang="en-US" dirty="0"/>
              <a:t>and JetBrains Rider instructions in README:</a:t>
            </a:r>
          </a:p>
          <a:p>
            <a:pPr lvl="1"/>
            <a:r>
              <a:rPr lang="en-US" dirty="0"/>
              <a:t>Tools/LambdaTestTool/README.md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662" y="1456038"/>
            <a:ext cx="6398936" cy="414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1201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8346900"/>
          </a:xfrm>
        </p:spPr>
        <p:txBody>
          <a:bodyPr/>
          <a:lstStyle/>
          <a:p>
            <a:r>
              <a:rPr lang="en-US" dirty="0"/>
              <a:t>AWS .NET blog: </a:t>
            </a:r>
            <a:r>
              <a:rPr lang="en-US" dirty="0">
                <a:hlinkClick r:id="rId2"/>
              </a:rPr>
              <a:t>https://aws.amazon.com/blogs/developer/tag/net/</a:t>
            </a:r>
            <a:endParaRPr lang="en-US" dirty="0"/>
          </a:p>
          <a:p>
            <a:endParaRPr lang="en-US" dirty="0"/>
          </a:p>
          <a:p>
            <a:r>
              <a:rPr lang="en-US" dirty="0"/>
              <a:t>AWS .NET Twitter Handle: @awsfornet</a:t>
            </a:r>
          </a:p>
          <a:p>
            <a:endParaRPr lang="en-US" dirty="0"/>
          </a:p>
          <a:p>
            <a:r>
              <a:rPr lang="en-US" dirty="0"/>
              <a:t>GitHub:</a:t>
            </a:r>
          </a:p>
          <a:p>
            <a:pPr lvl="1"/>
            <a:r>
              <a:rPr lang="en-US" dirty="0"/>
              <a:t>AWS SDK for .NET: </a:t>
            </a:r>
            <a:r>
              <a:rPr lang="en-US" dirty="0">
                <a:hlinkClick r:id="rId3"/>
              </a:rPr>
              <a:t>https://github.com/aws/aws-sdk-net</a:t>
            </a:r>
            <a:endParaRPr lang="en-US" dirty="0"/>
          </a:p>
          <a:p>
            <a:pPr lvl="1"/>
            <a:r>
              <a:rPr lang="en-US" dirty="0"/>
              <a:t>AWS Lambda for .NET Core: </a:t>
            </a:r>
            <a:r>
              <a:rPr lang="en-US" dirty="0">
                <a:hlinkClick r:id="rId4"/>
              </a:rPr>
              <a:t>https://github.com/aws/aws-lambda-dotnet</a:t>
            </a:r>
            <a:endParaRPr lang="en-US" dirty="0"/>
          </a:p>
          <a:p>
            <a:pPr lvl="1"/>
            <a:r>
              <a:rPr lang="en-US" dirty="0"/>
              <a:t>AWS .NET Global Tools: </a:t>
            </a:r>
            <a:r>
              <a:rPr lang="en-US" dirty="0">
                <a:hlinkClick r:id="rId5"/>
              </a:rPr>
              <a:t>https://github.com/aws/aws-extensions-for-dotnet-cli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Upcoming </a:t>
            </a:r>
            <a:r>
              <a:rPr lang="en-US" dirty="0" smtClean="0"/>
              <a:t>AWS Toolkit </a:t>
            </a:r>
            <a:r>
              <a:rPr lang="en-US" dirty="0"/>
              <a:t>for Visual Studio </a:t>
            </a:r>
            <a:r>
              <a:rPr lang="en-US" dirty="0" smtClean="0"/>
              <a:t>Code!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https://github.com/aws/aws-toolkit-vscode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9893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10F38-2636-4CED-A3FB-F0E2990384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Norm Johanson</a:t>
            </a:r>
          </a:p>
          <a:p>
            <a:r>
              <a:rPr lang="en-US" dirty="0"/>
              <a:t>@socketnorm</a:t>
            </a:r>
          </a:p>
          <a:p>
            <a:endParaRPr lang="en-US" dirty="0"/>
          </a:p>
          <a:p>
            <a:r>
              <a:rPr lang="en-US" dirty="0"/>
              <a:t>Steve Roberts</a:t>
            </a:r>
          </a:p>
          <a:p>
            <a:r>
              <a:rPr lang="en-US" dirty="0"/>
              <a:t>@bellevuesteve</a:t>
            </a:r>
          </a:p>
        </p:txBody>
      </p:sp>
    </p:spTree>
    <p:extLst>
      <p:ext uri="{BB962C8B-B14F-4D97-AF65-F5344CB8AC3E}">
        <p14:creationId xmlns:p14="http://schemas.microsoft.com/office/powerpoint/2010/main" val="410862178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5091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/>
              <a:t>.NET and .NET Core on AWS—Latest news!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806303"/>
            <a:ext cx="13174040" cy="6423297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New! AWS .NET developer center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	</a:t>
            </a:r>
            <a:r>
              <a:rPr lang="en-US" dirty="0">
                <a:latin typeface="+mn-lt"/>
                <a:hlinkClick r:id="rId3"/>
              </a:rPr>
              <a:t>https://aws.amazon.com/net/</a:t>
            </a:r>
            <a:endParaRPr lang="en-US" dirty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New! Central repository for everything .NET at AWS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	</a:t>
            </a:r>
            <a:r>
              <a:rPr lang="en-US" dirty="0">
                <a:latin typeface="+mn-lt"/>
                <a:hlinkClick r:id="rId4"/>
              </a:rPr>
              <a:t>https://github.com/aws/dotnet</a:t>
            </a:r>
            <a:endParaRPr lang="en-US" dirty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.NET Core 2.1 AWS Lambda support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AWS Lambda Tools </a:t>
            </a:r>
            <a:r>
              <a:rPr lang="en-US" dirty="0"/>
              <a:t>for </a:t>
            </a:r>
            <a:r>
              <a:rPr lang="en-US" dirty="0">
                <a:latin typeface="+mn-lt"/>
              </a:rPr>
              <a:t>PowerShell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/>
              <a:t>AWS Tools for Microsoft Visual Studio Team Services version 1.1</a:t>
            </a:r>
            <a:r>
              <a:rPr lang="en-US" dirty="0">
                <a:latin typeface="+mn-lt"/>
              </a:rPr>
              <a:t> 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28803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3444973"/>
            <a:ext cx="12908725" cy="1126462"/>
          </a:xfrm>
        </p:spPr>
        <p:txBody>
          <a:bodyPr/>
          <a:lstStyle/>
          <a:p>
            <a:r>
              <a:rPr lang="en-US" dirty="0"/>
              <a:t>Modern .NET applications on AWS</a:t>
            </a:r>
          </a:p>
        </p:txBody>
      </p:sp>
    </p:spTree>
    <p:extLst>
      <p:ext uri="{BB962C8B-B14F-4D97-AF65-F5344CB8AC3E}">
        <p14:creationId xmlns:p14="http://schemas.microsoft.com/office/powerpoint/2010/main" val="238848270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1526431"/>
          </a:xfrm>
        </p:spPr>
        <p:txBody>
          <a:bodyPr/>
          <a:lstStyle/>
          <a:p>
            <a:r>
              <a:rPr lang="en-US" dirty="0"/>
              <a:t>Introducing our Simple Elastic Mosaic Processing Application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517963"/>
            <a:ext cx="12226264" cy="3573286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>
                <a:latin typeface="+mn-lt"/>
              </a:rPr>
              <a:t>What does it do?</a:t>
            </a:r>
          </a:p>
          <a:p>
            <a:pPr>
              <a:spcBef>
                <a:spcPts val="4200"/>
              </a:spcBef>
            </a:pPr>
            <a:r>
              <a:rPr lang="en-US" dirty="0">
                <a:latin typeface="+mn-lt"/>
              </a:rPr>
              <a:t>How was it built? </a:t>
            </a:r>
          </a:p>
          <a:p>
            <a:pPr>
              <a:spcBef>
                <a:spcPts val="4200"/>
              </a:spcBef>
            </a:pPr>
            <a:r>
              <a:rPr lang="en-US" dirty="0">
                <a:latin typeface="+mn-lt"/>
              </a:rPr>
              <a:t>What services were used?</a:t>
            </a:r>
          </a:p>
          <a:p>
            <a:pPr>
              <a:spcBef>
                <a:spcPts val="4200"/>
              </a:spcBef>
            </a:pPr>
            <a:r>
              <a:rPr lang="en-US" dirty="0">
                <a:latin typeface="+mn-lt"/>
              </a:rPr>
              <a:t>What problems were solved?</a:t>
            </a:r>
          </a:p>
        </p:txBody>
      </p:sp>
    </p:spTree>
    <p:extLst>
      <p:ext uri="{BB962C8B-B14F-4D97-AF65-F5344CB8AC3E}">
        <p14:creationId xmlns:p14="http://schemas.microsoft.com/office/powerpoint/2010/main" val="339699714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/>
              <a:t>What are we going to learn?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580652" cy="3573286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Modern application architecture using serverless and containers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Lambda debugging techniques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Using new AWS extension libraries in our application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CI/CD with the AWS </a:t>
            </a:r>
            <a:r>
              <a:rPr lang="en-US" dirty="0" smtClean="0">
                <a:latin typeface="+mn-lt"/>
              </a:rPr>
              <a:t>Code </a:t>
            </a:r>
            <a:r>
              <a:rPr lang="en-US" dirty="0">
                <a:latin typeface="+mn-lt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399417933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/>
              <a:t>What is a mosaic image?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93" y="2889346"/>
            <a:ext cx="2596113" cy="195033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601956" y="4395877"/>
            <a:ext cx="3564566" cy="2686792"/>
            <a:chOff x="4804671" y="3807048"/>
            <a:chExt cx="3564566" cy="268679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671" y="3807048"/>
              <a:ext cx="3564566" cy="268679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7325601" y="5687069"/>
              <a:ext cx="108106" cy="90089"/>
            </a:xfrm>
            <a:prstGeom prst="rect">
              <a:avLst/>
            </a:prstGeom>
            <a:noFill/>
            <a:ln w="44450">
              <a:solidFill>
                <a:schemeClr val="accent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9332" y="3353401"/>
            <a:ext cx="4252279" cy="2732089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 bwMode="auto">
          <a:xfrm rot="18699813">
            <a:off x="7802441" y="5042161"/>
            <a:ext cx="2886175" cy="187010"/>
          </a:xfrm>
          <a:prstGeom prst="rightArrow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646346" y="1444848"/>
            <a:ext cx="3045997" cy="2344404"/>
            <a:chOff x="5646346" y="1444848"/>
            <a:chExt cx="3045997" cy="234440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6346" y="1787898"/>
              <a:ext cx="3045997" cy="200135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396290" y="1444848"/>
              <a:ext cx="168219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Gallery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20848341">
            <a:off x="2743200" y="1376168"/>
            <a:ext cx="3749353" cy="1464899"/>
            <a:chOff x="2855811" y="1424447"/>
            <a:chExt cx="3749353" cy="738664"/>
          </a:xfrm>
        </p:grpSpPr>
        <p:sp>
          <p:nvSpPr>
            <p:cNvPr id="15" name="Curved Down Arrow 14"/>
            <p:cNvSpPr/>
            <p:nvPr/>
          </p:nvSpPr>
          <p:spPr bwMode="auto">
            <a:xfrm>
              <a:off x="2855811" y="1549524"/>
              <a:ext cx="3749353" cy="499992"/>
            </a:xfrm>
            <a:prstGeom prst="curved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45335" y="1424447"/>
              <a:ext cx="60978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+</a:t>
              </a:r>
            </a:p>
          </p:txBody>
        </p:sp>
      </p:grpSp>
      <p:sp>
        <p:nvSpPr>
          <p:cNvPr id="12" name="Down Arrow 11"/>
          <p:cNvSpPr/>
          <p:nvPr/>
        </p:nvSpPr>
        <p:spPr bwMode="auto">
          <a:xfrm>
            <a:off x="7077857" y="3904248"/>
            <a:ext cx="477469" cy="376632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6364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 bwMode="auto">
          <a:xfrm>
            <a:off x="5011244" y="4487549"/>
            <a:ext cx="8879853" cy="2715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995153" y="1220701"/>
            <a:ext cx="8895944" cy="2835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502923" y="1541716"/>
            <a:ext cx="2709154" cy="5126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/>
              <a:t>Overall architecture</a:t>
            </a:r>
          </a:p>
        </p:txBody>
      </p: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23088" y="3763506"/>
            <a:ext cx="1143000" cy="1143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35182" y="2209051"/>
            <a:ext cx="3791744" cy="1412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tile gallery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ingestion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7799" y="4669769"/>
            <a:ext cx="619651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rendering</a:t>
            </a:r>
          </a:p>
        </p:txBody>
      </p:sp>
      <p:pic>
        <p:nvPicPr>
          <p:cNvPr id="9" name="Graphic 21">
            <a:extLst>
              <a:ext uri="{FF2B5EF4-FFF2-40B4-BE49-F238E27FC236}">
                <a16:creationId xmlns:a16="http://schemas.microsoft.com/office/drawing/2014/main" id="{312CE227-7B0B-134D-A8D7-4AEA19FF7E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181463" y="2274558"/>
            <a:ext cx="919455" cy="919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02780D-D14F-D24A-8441-66FB5740C66B}"/>
              </a:ext>
            </a:extLst>
          </p:cNvPr>
          <p:cNvSpPr txBox="1"/>
          <p:nvPr/>
        </p:nvSpPr>
        <p:spPr>
          <a:xfrm>
            <a:off x="10778246" y="3266362"/>
            <a:ext cx="1725888" cy="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Tile Gallery</a:t>
            </a:r>
          </a:p>
        </p:txBody>
      </p:sp>
      <p:cxnSp>
        <p:nvCxnSpPr>
          <p:cNvPr id="17" name="Straight Arrow Connector 16"/>
          <p:cNvCxnSpPr>
            <a:stCxn id="2" idx="3"/>
          </p:cNvCxnSpPr>
          <p:nvPr/>
        </p:nvCxnSpPr>
        <p:spPr>
          <a:xfrm>
            <a:off x="9126926" y="2915398"/>
            <a:ext cx="229286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0" idx="2"/>
            <a:endCxn id="7" idx="0"/>
          </p:cNvCxnSpPr>
          <p:nvPr/>
        </p:nvCxnSpPr>
        <p:spPr>
          <a:xfrm rot="5400000">
            <a:off x="9507367" y="2535945"/>
            <a:ext cx="982517" cy="3285131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42" idx="3"/>
            <a:endCxn id="7" idx="1"/>
          </p:cNvCxnSpPr>
          <p:nvPr/>
        </p:nvCxnSpPr>
        <p:spPr>
          <a:xfrm flipV="1">
            <a:off x="3403629" y="5039101"/>
            <a:ext cx="1854170" cy="88606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19783" y="2519122"/>
            <a:ext cx="1360868" cy="794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tile gallery images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08495" y="4916378"/>
            <a:ext cx="114754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image file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10569" y="6052897"/>
            <a:ext cx="311687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Output mosaic</a:t>
            </a:r>
          </a:p>
        </p:txBody>
      </p:sp>
      <p:cxnSp>
        <p:nvCxnSpPr>
          <p:cNvPr id="28" name="Straight Arrow Connector 27"/>
          <p:cNvCxnSpPr>
            <a:stCxn id="7" idx="2"/>
            <a:endCxn id="26" idx="0"/>
          </p:cNvCxnSpPr>
          <p:nvPr/>
        </p:nvCxnSpPr>
        <p:spPr>
          <a:xfrm>
            <a:off x="8356059" y="5408433"/>
            <a:ext cx="12950" cy="64446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655262" y="4048799"/>
            <a:ext cx="686726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91042" y="2569514"/>
            <a:ext cx="1502379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Processed Tiles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C607287-DE40-344C-B52A-3E06A1FAEA68}"/>
              </a:ext>
            </a:extLst>
          </p:cNvPr>
          <p:cNvGrpSpPr/>
          <p:nvPr/>
        </p:nvGrpSpPr>
        <p:grpSpPr>
          <a:xfrm>
            <a:off x="11055707" y="1288650"/>
            <a:ext cx="1072750" cy="901791"/>
            <a:chOff x="9048765" y="5324579"/>
            <a:chExt cx="1072750" cy="901791"/>
          </a:xfrm>
        </p:grpSpPr>
        <p:pic>
          <p:nvPicPr>
            <p:cNvPr id="35" name="Graphic 82">
              <a:extLst>
                <a:ext uri="{FF2B5EF4-FFF2-40B4-BE49-F238E27FC236}">
                  <a16:creationId xmlns:a16="http://schemas.microsoft.com/office/drawing/2014/main" id="{2B05DD6C-F855-D840-A735-6649674A3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9299390" y="5324579"/>
              <a:ext cx="571500" cy="5715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7B6E7B-F444-5646-8458-8A0C2A029D98}"/>
                </a:ext>
              </a:extLst>
            </p:cNvPr>
            <p:cNvSpPr txBox="1"/>
            <p:nvPr/>
          </p:nvSpPr>
          <p:spPr>
            <a:xfrm>
              <a:off x="9048765" y="5964760"/>
              <a:ext cx="10727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232F3E"/>
                  </a:solidFill>
                </a:rPr>
                <a:t>Tile Data</a:t>
              </a:r>
            </a:p>
          </p:txBody>
        </p:sp>
      </p:grpSp>
      <p:cxnSp>
        <p:nvCxnSpPr>
          <p:cNvPr id="38" name="Elbow Connector 37"/>
          <p:cNvCxnSpPr>
            <a:stCxn id="33" idx="0"/>
            <a:endCxn id="35" idx="1"/>
          </p:cNvCxnSpPr>
          <p:nvPr/>
        </p:nvCxnSpPr>
        <p:spPr>
          <a:xfrm rot="5400000" flipH="1" flipV="1">
            <a:off x="10076725" y="1339907"/>
            <a:ext cx="995114" cy="1464100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7310" y="5472041"/>
            <a:ext cx="1206319" cy="90624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00356" y="5841526"/>
            <a:ext cx="1540835" cy="116140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95202" y="2274558"/>
            <a:ext cx="1421486" cy="933979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23" idx="3"/>
            <a:endCxn id="2" idx="1"/>
          </p:cNvCxnSpPr>
          <p:nvPr/>
        </p:nvCxnSpPr>
        <p:spPr>
          <a:xfrm flipV="1">
            <a:off x="3580651" y="2915398"/>
            <a:ext cx="1754531" cy="7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 bwMode="auto">
          <a:xfrm>
            <a:off x="1805354" y="1751229"/>
            <a:ext cx="2004646" cy="4771167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0287" y="1719883"/>
            <a:ext cx="156036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1466090" y="2911290"/>
            <a:ext cx="1316181" cy="2005088"/>
            <a:chOff x="1466088" y="2590276"/>
            <a:chExt cx="1087959" cy="2005088"/>
          </a:xfrm>
        </p:grpSpPr>
        <p:cxnSp>
          <p:nvCxnSpPr>
            <p:cNvPr id="37" name="Elbow Connector 36"/>
            <p:cNvCxnSpPr/>
            <p:nvPr/>
          </p:nvCxnSpPr>
          <p:spPr>
            <a:xfrm flipV="1">
              <a:off x="1466088" y="2590276"/>
              <a:ext cx="753695" cy="141885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>
              <a:endCxn id="25" idx="0"/>
            </p:cNvCxnSpPr>
            <p:nvPr/>
          </p:nvCxnSpPr>
          <p:spPr>
            <a:xfrm>
              <a:off x="1466524" y="4013993"/>
              <a:ext cx="1087523" cy="58137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50000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4-05665_ReInvent_2018_Template_Light">
  <a:themeElements>
    <a:clrScheme name="Re:Invent 2018">
      <a:dk1>
        <a:srgbClr val="000000"/>
      </a:dk1>
      <a:lt1>
        <a:srgbClr val="FFFFFF"/>
      </a:lt1>
      <a:dk2>
        <a:srgbClr val="282828"/>
      </a:dk2>
      <a:lt2>
        <a:srgbClr val="D232AA"/>
      </a:lt2>
      <a:accent1>
        <a:srgbClr val="D232AA"/>
      </a:accent1>
      <a:accent2>
        <a:srgbClr val="000AFF"/>
      </a:accent2>
      <a:accent3>
        <a:srgbClr val="8C28FF"/>
      </a:accent3>
      <a:accent4>
        <a:srgbClr val="FF2850"/>
      </a:accent4>
      <a:accent5>
        <a:srgbClr val="FF9900"/>
      </a:accent5>
      <a:accent6>
        <a:srgbClr val="50AA4B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 2018 template_16x9_light.potx" id="{E2BE24CE-0B0D-43A8-9BAF-2178801C7488}" vid="{E1C27F3D-144E-46CB-B0A4-59CBB5BA9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metadata/properties"/>
    <ds:schemaRef ds:uri="630a2e83-186a-4a0f-ab27-bee8a8096abc"/>
    <ds:schemaRef ds:uri="http://purl.org/dc/elements/1.1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ReInvent 2018 template_16x9_light (1)</Template>
  <TotalTime>5355</TotalTime>
  <Words>736</Words>
  <Application>Microsoft Office PowerPoint</Application>
  <PresentationFormat>Custom</PresentationFormat>
  <Paragraphs>232</Paragraphs>
  <Slides>33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Amazon Ember</vt:lpstr>
      <vt:lpstr>Amazon Ember Light</vt:lpstr>
      <vt:lpstr>Arial</vt:lpstr>
      <vt:lpstr>Arial Black</vt:lpstr>
      <vt:lpstr>Lucida Console</vt:lpstr>
      <vt:lpstr>Segoe UI</vt:lpstr>
      <vt:lpstr>4-05665_ReInvent_2018_Template_Light</vt:lpstr>
      <vt:lpstr>PowerPoint Presentation</vt:lpstr>
      <vt:lpstr>Developing with .NET Core on AWS: What’s New</vt:lpstr>
      <vt:lpstr>What’s new for .NET on AWS</vt:lpstr>
      <vt:lpstr>.NET and .NET Core on AWS—Latest news!</vt:lpstr>
      <vt:lpstr>Modern .NET applications on AWS</vt:lpstr>
      <vt:lpstr>Introducing our Simple Elastic Mosaic Processing Application</vt:lpstr>
      <vt:lpstr>What are we going to learn?</vt:lpstr>
      <vt:lpstr>What is a mosaic image?</vt:lpstr>
      <vt:lpstr>Overall architecture</vt:lpstr>
      <vt:lpstr>Mosaic tile gallery ingestion</vt:lpstr>
      <vt:lpstr>What does tile ingestion do?</vt:lpstr>
      <vt:lpstr>How tile ingestion works</vt:lpstr>
      <vt:lpstr>Why did we choose AWS Batch?</vt:lpstr>
      <vt:lpstr>Demo: Tile ingestion</vt:lpstr>
      <vt:lpstr>What did we learn?</vt:lpstr>
      <vt:lpstr>Mosaic rendering</vt:lpstr>
      <vt:lpstr>What does mosaic rendering do?</vt:lpstr>
      <vt:lpstr>How mosaic rendering works</vt:lpstr>
      <vt:lpstr>Demo: Mosaic rendering</vt:lpstr>
      <vt:lpstr>What did we learn?</vt:lpstr>
      <vt:lpstr>Web front-end</vt:lpstr>
      <vt:lpstr>What does the web front-end do?</vt:lpstr>
      <vt:lpstr>How the web front-end works</vt:lpstr>
      <vt:lpstr>Demo: Hosting the web front-end</vt:lpstr>
      <vt:lpstr>What did we learn?</vt:lpstr>
      <vt:lpstr>Upcoming library repositories on GitHub</vt:lpstr>
      <vt:lpstr>Revisiting the architecture</vt:lpstr>
      <vt:lpstr>PowerPoint Presentation</vt:lpstr>
      <vt:lpstr>Session wrap</vt:lpstr>
      <vt:lpstr>AWS .NET Mock Lambda Test Tool (preview)</vt:lpstr>
      <vt:lpstr>Useful links</vt:lpstr>
      <vt:lpstr>PowerPoint Presentation</vt:lpstr>
      <vt:lpstr>PowerPoint Presentation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Roberts, Steve</dc:creator>
  <cp:keywords>ReInvent 2018</cp:keywords>
  <cp:lastModifiedBy>User-2</cp:lastModifiedBy>
  <cp:revision>231</cp:revision>
  <dcterms:created xsi:type="dcterms:W3CDTF">2018-10-26T17:17:50Z</dcterms:created>
  <dcterms:modified xsi:type="dcterms:W3CDTF">2018-11-27T22:17:43Z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